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4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8" r:id="rId1"/>
  </p:sldMasterIdLst>
  <p:notesMasterIdLst>
    <p:notesMasterId r:id="rId77"/>
  </p:notesMasterIdLst>
  <p:sldIdLst>
    <p:sldId id="256" r:id="rId2"/>
    <p:sldId id="266" r:id="rId3"/>
    <p:sldId id="267" r:id="rId4"/>
    <p:sldId id="269" r:id="rId5"/>
    <p:sldId id="268" r:id="rId6"/>
    <p:sldId id="262" r:id="rId7"/>
    <p:sldId id="258" r:id="rId8"/>
    <p:sldId id="259" r:id="rId9"/>
    <p:sldId id="260" r:id="rId10"/>
    <p:sldId id="261" r:id="rId11"/>
    <p:sldId id="263" r:id="rId12"/>
    <p:sldId id="275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4" r:id="rId21"/>
    <p:sldId id="264" r:id="rId22"/>
    <p:sldId id="272" r:id="rId23"/>
    <p:sldId id="286" r:id="rId24"/>
    <p:sldId id="287" r:id="rId25"/>
    <p:sldId id="288" r:id="rId26"/>
    <p:sldId id="271" r:id="rId27"/>
    <p:sldId id="289" r:id="rId28"/>
    <p:sldId id="273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55" r:id="rId52"/>
    <p:sldId id="302" r:id="rId53"/>
    <p:sldId id="301" r:id="rId54"/>
    <p:sldId id="303" r:id="rId55"/>
    <p:sldId id="354" r:id="rId56"/>
    <p:sldId id="356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57" r:id="rId67"/>
    <p:sldId id="314" r:id="rId68"/>
    <p:sldId id="358" r:id="rId69"/>
    <p:sldId id="315" r:id="rId70"/>
    <p:sldId id="359" r:id="rId71"/>
    <p:sldId id="316" r:id="rId72"/>
    <p:sldId id="317" r:id="rId73"/>
    <p:sldId id="338" r:id="rId74"/>
    <p:sldId id="276" r:id="rId75"/>
    <p:sldId id="277" r:id="rId7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720" y="-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06C55-F531-4D40-B271-EF590A4404D4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F4899-04EA-468C-9C71-B916DEFB62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F4899-04EA-468C-9C71-B916DEFB6214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88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meter.apache.org/download_jmeter.cgi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mplilearn.com/tutorials/jmeter-tutorial/jmeter-load-testing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whitepapers/aws-security-best-practices/" TargetMode="External"/><Relationship Id="rId3" Type="http://schemas.openxmlformats.org/officeDocument/2006/relationships/hyperlink" Target="https://docs.aws.amazon.com/IAM/latest/UserGuide/introduction.html" TargetMode="External"/><Relationship Id="rId7" Type="http://schemas.openxmlformats.org/officeDocument/2006/relationships/hyperlink" Target="https://docs.aws.amazon.com/autoscaling/index.html" TargetMode="External"/><Relationship Id="rId2" Type="http://schemas.openxmlformats.org/officeDocument/2006/relationships/hyperlink" Target="https://docs.aws.amaz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elasticloadbalancing/index.html" TargetMode="External"/><Relationship Id="rId5" Type="http://schemas.openxmlformats.org/officeDocument/2006/relationships/hyperlink" Target="https://docs.aws.amazon.com/rds/index.html" TargetMode="External"/><Relationship Id="rId4" Type="http://schemas.openxmlformats.org/officeDocument/2006/relationships/hyperlink" Target="https://docs.aws.amazon.com/ec2/index.ht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6969" y="4043617"/>
            <a:ext cx="4460875" cy="1268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  <a:tabLst>
                <a:tab pos="3461385" algn="l"/>
              </a:tabLst>
            </a:pPr>
            <a:r>
              <a:rPr sz="2700" b="1" spc="-229" dirty="0">
                <a:latin typeface="Tahoma"/>
                <a:cs typeface="Tahoma"/>
              </a:rPr>
              <a:t>T</a:t>
            </a:r>
            <a:r>
              <a:rPr sz="2700" b="1" spc="100" dirty="0">
                <a:latin typeface="Tahoma"/>
                <a:cs typeface="Tahoma"/>
              </a:rPr>
              <a:t>A</a:t>
            </a:r>
            <a:r>
              <a:rPr sz="2700" b="1" spc="-135" dirty="0">
                <a:latin typeface="Tahoma"/>
                <a:cs typeface="Tahoma"/>
              </a:rPr>
              <a:t>S</a:t>
            </a:r>
            <a:r>
              <a:rPr sz="2700" b="1" spc="40" dirty="0">
                <a:latin typeface="Tahoma"/>
                <a:cs typeface="Tahoma"/>
              </a:rPr>
              <a:t>K</a:t>
            </a:r>
            <a:r>
              <a:rPr sz="2700" b="1" spc="-90" dirty="0">
                <a:latin typeface="Tahoma"/>
                <a:cs typeface="Tahoma"/>
              </a:rPr>
              <a:t> </a:t>
            </a:r>
            <a:r>
              <a:rPr sz="2700" b="1" spc="25" dirty="0">
                <a:latin typeface="Tahoma"/>
                <a:cs typeface="Tahoma"/>
              </a:rPr>
              <a:t>1</a:t>
            </a:r>
            <a:r>
              <a:rPr sz="2700" b="1" spc="-135" dirty="0">
                <a:latin typeface="Tahoma"/>
                <a:cs typeface="Tahoma"/>
              </a:rPr>
              <a:t> </a:t>
            </a:r>
            <a:r>
              <a:rPr sz="2700" b="1" spc="-85" dirty="0">
                <a:latin typeface="Tahoma"/>
                <a:cs typeface="Tahoma"/>
              </a:rPr>
              <a:t>:</a:t>
            </a:r>
            <a:r>
              <a:rPr sz="2700" b="1" spc="-120" dirty="0">
                <a:latin typeface="Tahoma"/>
                <a:cs typeface="Tahoma"/>
              </a:rPr>
              <a:t> </a:t>
            </a:r>
            <a:r>
              <a:rPr sz="2700" b="1" spc="55" dirty="0">
                <a:latin typeface="Tahoma"/>
                <a:cs typeface="Tahoma"/>
              </a:rPr>
              <a:t>D</a:t>
            </a:r>
            <a:r>
              <a:rPr sz="2700" b="1" spc="-30" dirty="0">
                <a:latin typeface="Tahoma"/>
                <a:cs typeface="Tahoma"/>
              </a:rPr>
              <a:t>e</a:t>
            </a:r>
            <a:r>
              <a:rPr sz="2700" b="1" spc="95" dirty="0">
                <a:latin typeface="Tahoma"/>
                <a:cs typeface="Tahoma"/>
              </a:rPr>
              <a:t>p</a:t>
            </a:r>
            <a:r>
              <a:rPr sz="2700" b="1" spc="5" dirty="0">
                <a:latin typeface="Tahoma"/>
                <a:cs typeface="Tahoma"/>
              </a:rPr>
              <a:t>l</a:t>
            </a:r>
            <a:r>
              <a:rPr sz="2700" b="1" spc="55" dirty="0">
                <a:latin typeface="Tahoma"/>
                <a:cs typeface="Tahoma"/>
              </a:rPr>
              <a:t>o</a:t>
            </a:r>
            <a:r>
              <a:rPr sz="2700" b="1" spc="-25" dirty="0">
                <a:latin typeface="Tahoma"/>
                <a:cs typeface="Tahoma"/>
              </a:rPr>
              <a:t>y</a:t>
            </a:r>
            <a:r>
              <a:rPr sz="2700" b="1" spc="-145" dirty="0">
                <a:latin typeface="Tahoma"/>
                <a:cs typeface="Tahoma"/>
              </a:rPr>
              <a:t> </a:t>
            </a:r>
            <a:r>
              <a:rPr sz="2700" b="1" spc="-90" dirty="0">
                <a:latin typeface="Tahoma"/>
                <a:cs typeface="Tahoma"/>
              </a:rPr>
              <a:t>a</a:t>
            </a:r>
            <a:r>
              <a:rPr sz="2700" b="1" spc="-145" dirty="0">
                <a:latin typeface="Tahoma"/>
                <a:cs typeface="Tahoma"/>
              </a:rPr>
              <a:t> </a:t>
            </a:r>
            <a:r>
              <a:rPr sz="2700" b="1" spc="-140" dirty="0">
                <a:latin typeface="Tahoma"/>
                <a:cs typeface="Tahoma"/>
              </a:rPr>
              <a:t>S</a:t>
            </a:r>
            <a:r>
              <a:rPr sz="2700" b="1" spc="-75" dirty="0">
                <a:latin typeface="Tahoma"/>
                <a:cs typeface="Tahoma"/>
              </a:rPr>
              <a:t>c</a:t>
            </a:r>
            <a:r>
              <a:rPr sz="2700" b="1" spc="-120" dirty="0">
                <a:latin typeface="Tahoma"/>
                <a:cs typeface="Tahoma"/>
              </a:rPr>
              <a:t>a</a:t>
            </a:r>
            <a:r>
              <a:rPr sz="2700" b="1" spc="5" dirty="0">
                <a:latin typeface="Tahoma"/>
                <a:cs typeface="Tahoma"/>
              </a:rPr>
              <a:t>l</a:t>
            </a:r>
            <a:r>
              <a:rPr sz="2700" b="1" spc="-120" dirty="0">
                <a:latin typeface="Tahoma"/>
                <a:cs typeface="Tahoma"/>
              </a:rPr>
              <a:t>a</a:t>
            </a:r>
            <a:r>
              <a:rPr sz="2700" b="1" spc="90" dirty="0">
                <a:latin typeface="Tahoma"/>
                <a:cs typeface="Tahoma"/>
              </a:rPr>
              <a:t>b</a:t>
            </a:r>
            <a:r>
              <a:rPr sz="2700" b="1" spc="5" dirty="0">
                <a:latin typeface="Tahoma"/>
                <a:cs typeface="Tahoma"/>
              </a:rPr>
              <a:t>le </a:t>
            </a:r>
            <a:r>
              <a:rPr sz="2700" b="1" spc="5" dirty="0" smtClean="0">
                <a:latin typeface="Tahoma"/>
                <a:cs typeface="Tahoma"/>
              </a:rPr>
              <a:t> </a:t>
            </a:r>
            <a:r>
              <a:rPr sz="2700" b="1" spc="-15" dirty="0" smtClean="0">
                <a:latin typeface="Tahoma"/>
                <a:cs typeface="Tahoma"/>
              </a:rPr>
              <a:t>Web</a:t>
            </a:r>
            <a:r>
              <a:rPr sz="2700" b="1" spc="-165" dirty="0" smtClean="0">
                <a:latin typeface="Tahoma"/>
                <a:cs typeface="Tahoma"/>
              </a:rPr>
              <a:t> </a:t>
            </a:r>
            <a:r>
              <a:rPr sz="2700" b="1" spc="-5" dirty="0" smtClean="0">
                <a:latin typeface="Tahoma"/>
                <a:cs typeface="Tahoma"/>
              </a:rPr>
              <a:t>Application</a:t>
            </a:r>
            <a:r>
              <a:rPr sz="2700" b="1" spc="-195" dirty="0" smtClean="0">
                <a:latin typeface="Tahoma"/>
                <a:cs typeface="Tahoma"/>
              </a:rPr>
              <a:t> </a:t>
            </a:r>
            <a:r>
              <a:rPr sz="2700" b="1" spc="-5" dirty="0" smtClean="0">
                <a:latin typeface="Tahoma"/>
                <a:cs typeface="Tahoma"/>
              </a:rPr>
              <a:t>on	AWS </a:t>
            </a:r>
            <a:r>
              <a:rPr sz="2700" b="1" dirty="0" smtClean="0">
                <a:latin typeface="Tahoma"/>
                <a:cs typeface="Tahoma"/>
              </a:rPr>
              <a:t> </a:t>
            </a:r>
            <a:r>
              <a:rPr sz="2700" b="1" spc="25" dirty="0" smtClean="0">
                <a:latin typeface="Tahoma"/>
                <a:cs typeface="Tahoma"/>
              </a:rPr>
              <a:t>Cloud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6017" y="4815777"/>
            <a:ext cx="4520183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500" dirty="0">
              <a:latin typeface="Tahoma"/>
              <a:cs typeface="Tahom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39200" y="5312234"/>
            <a:ext cx="2819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B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Ankumpeta</a:t>
            </a:r>
            <a:r>
              <a:rPr lang="en-US" sz="2000" b="1" dirty="0" smtClean="0">
                <a:solidFill>
                  <a:srgbClr val="00B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b="1" dirty="0" err="1" smtClean="0">
                <a:solidFill>
                  <a:srgbClr val="00B0F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Vimala</a:t>
            </a:r>
            <a:endParaRPr lang="en-US" sz="2000" b="1" dirty="0" smtClean="0">
              <a:solidFill>
                <a:srgbClr val="00B0F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782050" y="0"/>
            <a:ext cx="3409951" cy="6858000"/>
          </a:xfrm>
          <a:custGeom>
            <a:avLst/>
            <a:gdLst/>
            <a:ahLst/>
            <a:cxnLst/>
            <a:rect l="l" t="t" r="r" b="b"/>
            <a:pathLst>
              <a:path w="3409950" h="6858000">
                <a:moveTo>
                  <a:pt x="3409950" y="3457575"/>
                </a:moveTo>
                <a:lnTo>
                  <a:pt x="3409823" y="3457575"/>
                </a:lnTo>
                <a:lnTo>
                  <a:pt x="3405632" y="3622040"/>
                </a:lnTo>
                <a:lnTo>
                  <a:pt x="3402876" y="3670135"/>
                </a:lnTo>
                <a:lnTo>
                  <a:pt x="3399447" y="3718039"/>
                </a:lnTo>
                <a:lnTo>
                  <a:pt x="3395345" y="3765766"/>
                </a:lnTo>
                <a:lnTo>
                  <a:pt x="3390582" y="3813314"/>
                </a:lnTo>
                <a:lnTo>
                  <a:pt x="3385159" y="3860660"/>
                </a:lnTo>
                <a:lnTo>
                  <a:pt x="3379076" y="3907802"/>
                </a:lnTo>
                <a:lnTo>
                  <a:pt x="3372345" y="3954754"/>
                </a:lnTo>
                <a:lnTo>
                  <a:pt x="3364966" y="4001490"/>
                </a:lnTo>
                <a:lnTo>
                  <a:pt x="3356940" y="4048023"/>
                </a:lnTo>
                <a:lnTo>
                  <a:pt x="3348278" y="4094327"/>
                </a:lnTo>
                <a:lnTo>
                  <a:pt x="3338982" y="4140428"/>
                </a:lnTo>
                <a:lnTo>
                  <a:pt x="3329063" y="4186301"/>
                </a:lnTo>
                <a:lnTo>
                  <a:pt x="3318522" y="4231945"/>
                </a:lnTo>
                <a:lnTo>
                  <a:pt x="3307359" y="4277347"/>
                </a:lnTo>
                <a:lnTo>
                  <a:pt x="3295573" y="4322521"/>
                </a:lnTo>
                <a:lnTo>
                  <a:pt x="3283178" y="4367441"/>
                </a:lnTo>
                <a:lnTo>
                  <a:pt x="3270186" y="4412132"/>
                </a:lnTo>
                <a:lnTo>
                  <a:pt x="3256584" y="4456557"/>
                </a:lnTo>
                <a:lnTo>
                  <a:pt x="3242399" y="4500740"/>
                </a:lnTo>
                <a:lnTo>
                  <a:pt x="3227603" y="4544644"/>
                </a:lnTo>
                <a:lnTo>
                  <a:pt x="3212236" y="4588307"/>
                </a:lnTo>
                <a:lnTo>
                  <a:pt x="3196285" y="4631677"/>
                </a:lnTo>
                <a:lnTo>
                  <a:pt x="3179749" y="4674794"/>
                </a:lnTo>
                <a:lnTo>
                  <a:pt x="3162643" y="4717618"/>
                </a:lnTo>
                <a:lnTo>
                  <a:pt x="3144964" y="4760163"/>
                </a:lnTo>
                <a:lnTo>
                  <a:pt x="3126714" y="4802429"/>
                </a:lnTo>
                <a:lnTo>
                  <a:pt x="3107918" y="4844389"/>
                </a:lnTo>
                <a:lnTo>
                  <a:pt x="3088563" y="4886071"/>
                </a:lnTo>
                <a:lnTo>
                  <a:pt x="3068650" y="4927435"/>
                </a:lnTo>
                <a:lnTo>
                  <a:pt x="3048203" y="4968506"/>
                </a:lnTo>
                <a:lnTo>
                  <a:pt x="3027210" y="5009261"/>
                </a:lnTo>
                <a:lnTo>
                  <a:pt x="3005671" y="5049710"/>
                </a:lnTo>
                <a:lnTo>
                  <a:pt x="2983611" y="5089830"/>
                </a:lnTo>
                <a:lnTo>
                  <a:pt x="2961017" y="5129631"/>
                </a:lnTo>
                <a:lnTo>
                  <a:pt x="2937903" y="5169103"/>
                </a:lnTo>
                <a:lnTo>
                  <a:pt x="2914269" y="5208257"/>
                </a:lnTo>
                <a:lnTo>
                  <a:pt x="2890126" y="5247056"/>
                </a:lnTo>
                <a:lnTo>
                  <a:pt x="2865463" y="5285524"/>
                </a:lnTo>
                <a:lnTo>
                  <a:pt x="2840304" y="5323637"/>
                </a:lnTo>
                <a:lnTo>
                  <a:pt x="2814637" y="5361406"/>
                </a:lnTo>
                <a:lnTo>
                  <a:pt x="2788488" y="5398821"/>
                </a:lnTo>
                <a:lnTo>
                  <a:pt x="2761831" y="5435879"/>
                </a:lnTo>
                <a:lnTo>
                  <a:pt x="2734703" y="5472569"/>
                </a:lnTo>
                <a:lnTo>
                  <a:pt x="2707081" y="5508904"/>
                </a:lnTo>
                <a:lnTo>
                  <a:pt x="2678988" y="5544845"/>
                </a:lnTo>
                <a:lnTo>
                  <a:pt x="2650426" y="5580431"/>
                </a:lnTo>
                <a:lnTo>
                  <a:pt x="2621381" y="5615622"/>
                </a:lnTo>
                <a:lnTo>
                  <a:pt x="2591892" y="5650433"/>
                </a:lnTo>
                <a:lnTo>
                  <a:pt x="2561933" y="5684850"/>
                </a:lnTo>
                <a:lnTo>
                  <a:pt x="2531516" y="5718873"/>
                </a:lnTo>
                <a:lnTo>
                  <a:pt x="2500655" y="5752490"/>
                </a:lnTo>
                <a:lnTo>
                  <a:pt x="2469350" y="5785713"/>
                </a:lnTo>
                <a:lnTo>
                  <a:pt x="2437600" y="5818517"/>
                </a:lnTo>
                <a:lnTo>
                  <a:pt x="2405418" y="5850915"/>
                </a:lnTo>
                <a:lnTo>
                  <a:pt x="2372804" y="5882906"/>
                </a:lnTo>
                <a:lnTo>
                  <a:pt x="2339759" y="5914466"/>
                </a:lnTo>
                <a:lnTo>
                  <a:pt x="2306294" y="5945594"/>
                </a:lnTo>
                <a:lnTo>
                  <a:pt x="2272423" y="5976290"/>
                </a:lnTo>
                <a:lnTo>
                  <a:pt x="2238121" y="6006566"/>
                </a:lnTo>
                <a:lnTo>
                  <a:pt x="2203424" y="6036386"/>
                </a:lnTo>
                <a:lnTo>
                  <a:pt x="2168309" y="6065774"/>
                </a:lnTo>
                <a:lnTo>
                  <a:pt x="2132812" y="6094704"/>
                </a:lnTo>
                <a:lnTo>
                  <a:pt x="2096909" y="6123190"/>
                </a:lnTo>
                <a:lnTo>
                  <a:pt x="2060613" y="6151207"/>
                </a:lnTo>
                <a:lnTo>
                  <a:pt x="2023935" y="6178766"/>
                </a:lnTo>
                <a:lnTo>
                  <a:pt x="1986889" y="6205867"/>
                </a:lnTo>
                <a:lnTo>
                  <a:pt x="1949450" y="6232487"/>
                </a:lnTo>
                <a:lnTo>
                  <a:pt x="1911642" y="6258636"/>
                </a:lnTo>
                <a:lnTo>
                  <a:pt x="1873465" y="6284303"/>
                </a:lnTo>
                <a:lnTo>
                  <a:pt x="1834934" y="6309474"/>
                </a:lnTo>
                <a:lnTo>
                  <a:pt x="1796046" y="6334176"/>
                </a:lnTo>
                <a:lnTo>
                  <a:pt x="1756803" y="6358369"/>
                </a:lnTo>
                <a:lnTo>
                  <a:pt x="1717205" y="6382067"/>
                </a:lnTo>
                <a:lnTo>
                  <a:pt x="1677263" y="6405270"/>
                </a:lnTo>
                <a:lnTo>
                  <a:pt x="1636979" y="6427952"/>
                </a:lnTo>
                <a:lnTo>
                  <a:pt x="1596364" y="6450139"/>
                </a:lnTo>
                <a:lnTo>
                  <a:pt x="1555419" y="6471806"/>
                </a:lnTo>
                <a:lnTo>
                  <a:pt x="1514157" y="6492938"/>
                </a:lnTo>
                <a:lnTo>
                  <a:pt x="1472565" y="6513563"/>
                </a:lnTo>
                <a:lnTo>
                  <a:pt x="1430655" y="6533642"/>
                </a:lnTo>
                <a:lnTo>
                  <a:pt x="1388427" y="6553200"/>
                </a:lnTo>
                <a:lnTo>
                  <a:pt x="1345907" y="6572212"/>
                </a:lnTo>
                <a:lnTo>
                  <a:pt x="1303070" y="6590678"/>
                </a:lnTo>
                <a:lnTo>
                  <a:pt x="1259941" y="6608610"/>
                </a:lnTo>
                <a:lnTo>
                  <a:pt x="1216520" y="6625984"/>
                </a:lnTo>
                <a:lnTo>
                  <a:pt x="1172806" y="6642798"/>
                </a:lnTo>
                <a:lnTo>
                  <a:pt x="1128814" y="6659042"/>
                </a:lnTo>
                <a:lnTo>
                  <a:pt x="1084529" y="6674739"/>
                </a:lnTo>
                <a:lnTo>
                  <a:pt x="1039977" y="6689852"/>
                </a:lnTo>
                <a:lnTo>
                  <a:pt x="995159" y="6704393"/>
                </a:lnTo>
                <a:lnTo>
                  <a:pt x="950074" y="6718363"/>
                </a:lnTo>
                <a:lnTo>
                  <a:pt x="904722" y="6731736"/>
                </a:lnTo>
                <a:lnTo>
                  <a:pt x="859116" y="6744538"/>
                </a:lnTo>
                <a:lnTo>
                  <a:pt x="813244" y="6756730"/>
                </a:lnTo>
                <a:lnTo>
                  <a:pt x="767143" y="6768338"/>
                </a:lnTo>
                <a:lnTo>
                  <a:pt x="720788" y="6779336"/>
                </a:lnTo>
                <a:lnTo>
                  <a:pt x="674204" y="6789737"/>
                </a:lnTo>
                <a:lnTo>
                  <a:pt x="627380" y="6799516"/>
                </a:lnTo>
                <a:lnTo>
                  <a:pt x="580326" y="6808686"/>
                </a:lnTo>
                <a:lnTo>
                  <a:pt x="533044" y="6817246"/>
                </a:lnTo>
                <a:lnTo>
                  <a:pt x="485546" y="6825170"/>
                </a:lnTo>
                <a:lnTo>
                  <a:pt x="437832" y="6832460"/>
                </a:lnTo>
                <a:lnTo>
                  <a:pt x="389902" y="6839128"/>
                </a:lnTo>
                <a:lnTo>
                  <a:pt x="341769" y="6845160"/>
                </a:lnTo>
                <a:lnTo>
                  <a:pt x="293433" y="6850545"/>
                </a:lnTo>
                <a:lnTo>
                  <a:pt x="244906" y="6855282"/>
                </a:lnTo>
                <a:lnTo>
                  <a:pt x="212458" y="6858000"/>
                </a:lnTo>
                <a:lnTo>
                  <a:pt x="3409950" y="6858000"/>
                </a:lnTo>
                <a:lnTo>
                  <a:pt x="3409950" y="3457575"/>
                </a:lnTo>
                <a:close/>
              </a:path>
              <a:path w="3409950" h="6858000">
                <a:moveTo>
                  <a:pt x="3409950" y="0"/>
                </a:moveTo>
                <a:lnTo>
                  <a:pt x="0" y="127"/>
                </a:lnTo>
                <a:lnTo>
                  <a:pt x="164465" y="4318"/>
                </a:lnTo>
                <a:lnTo>
                  <a:pt x="212547" y="7073"/>
                </a:lnTo>
                <a:lnTo>
                  <a:pt x="260451" y="10502"/>
                </a:lnTo>
                <a:lnTo>
                  <a:pt x="308178" y="14605"/>
                </a:lnTo>
                <a:lnTo>
                  <a:pt x="355727" y="19367"/>
                </a:lnTo>
                <a:lnTo>
                  <a:pt x="403072" y="24790"/>
                </a:lnTo>
                <a:lnTo>
                  <a:pt x="450215" y="30873"/>
                </a:lnTo>
                <a:lnTo>
                  <a:pt x="497166" y="37604"/>
                </a:lnTo>
                <a:lnTo>
                  <a:pt x="543902" y="44983"/>
                </a:lnTo>
                <a:lnTo>
                  <a:pt x="590435" y="53009"/>
                </a:lnTo>
                <a:lnTo>
                  <a:pt x="636739" y="61671"/>
                </a:lnTo>
                <a:lnTo>
                  <a:pt x="682840" y="70967"/>
                </a:lnTo>
                <a:lnTo>
                  <a:pt x="728713" y="80886"/>
                </a:lnTo>
                <a:lnTo>
                  <a:pt x="774344" y="91427"/>
                </a:lnTo>
                <a:lnTo>
                  <a:pt x="819759" y="102590"/>
                </a:lnTo>
                <a:lnTo>
                  <a:pt x="864933" y="114376"/>
                </a:lnTo>
                <a:lnTo>
                  <a:pt x="909853" y="126771"/>
                </a:lnTo>
                <a:lnTo>
                  <a:pt x="954544" y="139763"/>
                </a:lnTo>
                <a:lnTo>
                  <a:pt x="998969" y="153365"/>
                </a:lnTo>
                <a:lnTo>
                  <a:pt x="1043139" y="167551"/>
                </a:lnTo>
                <a:lnTo>
                  <a:pt x="1087056" y="182346"/>
                </a:lnTo>
                <a:lnTo>
                  <a:pt x="1130706" y="197713"/>
                </a:lnTo>
                <a:lnTo>
                  <a:pt x="1174089" y="213664"/>
                </a:lnTo>
                <a:lnTo>
                  <a:pt x="1217206" y="230200"/>
                </a:lnTo>
                <a:lnTo>
                  <a:pt x="1260030" y="247307"/>
                </a:lnTo>
                <a:lnTo>
                  <a:pt x="1302575" y="264985"/>
                </a:lnTo>
                <a:lnTo>
                  <a:pt x="1344841" y="283235"/>
                </a:lnTo>
                <a:lnTo>
                  <a:pt x="1386801" y="302031"/>
                </a:lnTo>
                <a:lnTo>
                  <a:pt x="1428483" y="321386"/>
                </a:lnTo>
                <a:lnTo>
                  <a:pt x="1469847" y="341299"/>
                </a:lnTo>
                <a:lnTo>
                  <a:pt x="1510919" y="361746"/>
                </a:lnTo>
                <a:lnTo>
                  <a:pt x="1551673" y="382739"/>
                </a:lnTo>
                <a:lnTo>
                  <a:pt x="1592122" y="404279"/>
                </a:lnTo>
                <a:lnTo>
                  <a:pt x="1632242" y="426339"/>
                </a:lnTo>
                <a:lnTo>
                  <a:pt x="1672043" y="448932"/>
                </a:lnTo>
                <a:lnTo>
                  <a:pt x="1711515" y="472046"/>
                </a:lnTo>
                <a:lnTo>
                  <a:pt x="1750656" y="495681"/>
                </a:lnTo>
                <a:lnTo>
                  <a:pt x="1789468" y="519823"/>
                </a:lnTo>
                <a:lnTo>
                  <a:pt x="1827936" y="544487"/>
                </a:lnTo>
                <a:lnTo>
                  <a:pt x="1866049" y="569645"/>
                </a:lnTo>
                <a:lnTo>
                  <a:pt x="1903818" y="595312"/>
                </a:lnTo>
                <a:lnTo>
                  <a:pt x="1941233" y="621461"/>
                </a:lnTo>
                <a:lnTo>
                  <a:pt x="1978291" y="648119"/>
                </a:lnTo>
                <a:lnTo>
                  <a:pt x="2014982" y="675246"/>
                </a:lnTo>
                <a:lnTo>
                  <a:pt x="2051304" y="702868"/>
                </a:lnTo>
                <a:lnTo>
                  <a:pt x="2087257" y="730961"/>
                </a:lnTo>
                <a:lnTo>
                  <a:pt x="2122830" y="759523"/>
                </a:lnTo>
                <a:lnTo>
                  <a:pt x="2158034" y="788568"/>
                </a:lnTo>
                <a:lnTo>
                  <a:pt x="2192832" y="818057"/>
                </a:lnTo>
                <a:lnTo>
                  <a:pt x="2227249" y="848017"/>
                </a:lnTo>
                <a:lnTo>
                  <a:pt x="2261273" y="878433"/>
                </a:lnTo>
                <a:lnTo>
                  <a:pt x="2294902" y="909294"/>
                </a:lnTo>
                <a:lnTo>
                  <a:pt x="2328126" y="940600"/>
                </a:lnTo>
                <a:lnTo>
                  <a:pt x="2360930" y="972350"/>
                </a:lnTo>
                <a:lnTo>
                  <a:pt x="2393327" y="1004531"/>
                </a:lnTo>
                <a:lnTo>
                  <a:pt x="2425306" y="1037145"/>
                </a:lnTo>
                <a:lnTo>
                  <a:pt x="2456865" y="1070190"/>
                </a:lnTo>
                <a:lnTo>
                  <a:pt x="2488006" y="1103655"/>
                </a:lnTo>
                <a:lnTo>
                  <a:pt x="2518702" y="1137526"/>
                </a:lnTo>
                <a:lnTo>
                  <a:pt x="2548979" y="1171829"/>
                </a:lnTo>
                <a:lnTo>
                  <a:pt x="2578798" y="1206525"/>
                </a:lnTo>
                <a:lnTo>
                  <a:pt x="2608186" y="1241640"/>
                </a:lnTo>
                <a:lnTo>
                  <a:pt x="2637117" y="1277137"/>
                </a:lnTo>
                <a:lnTo>
                  <a:pt x="2665603" y="1313040"/>
                </a:lnTo>
                <a:lnTo>
                  <a:pt x="2693619" y="1349336"/>
                </a:lnTo>
                <a:lnTo>
                  <a:pt x="2721178" y="1386014"/>
                </a:lnTo>
                <a:lnTo>
                  <a:pt x="2748280" y="1423060"/>
                </a:lnTo>
                <a:lnTo>
                  <a:pt x="2774899" y="1460500"/>
                </a:lnTo>
                <a:lnTo>
                  <a:pt x="2801048" y="1498307"/>
                </a:lnTo>
                <a:lnTo>
                  <a:pt x="2826715" y="1536484"/>
                </a:lnTo>
                <a:lnTo>
                  <a:pt x="2851899" y="1575015"/>
                </a:lnTo>
                <a:lnTo>
                  <a:pt x="2876588" y="1613903"/>
                </a:lnTo>
                <a:lnTo>
                  <a:pt x="2900781" y="1653146"/>
                </a:lnTo>
                <a:lnTo>
                  <a:pt x="2924492" y="1692744"/>
                </a:lnTo>
                <a:lnTo>
                  <a:pt x="2947682" y="1732686"/>
                </a:lnTo>
                <a:lnTo>
                  <a:pt x="2970377" y="1772970"/>
                </a:lnTo>
                <a:lnTo>
                  <a:pt x="2992551" y="1813585"/>
                </a:lnTo>
                <a:lnTo>
                  <a:pt x="3014218" y="1854530"/>
                </a:lnTo>
                <a:lnTo>
                  <a:pt x="3035363" y="1895792"/>
                </a:lnTo>
                <a:lnTo>
                  <a:pt x="3055975" y="1937385"/>
                </a:lnTo>
                <a:lnTo>
                  <a:pt x="3076067" y="1979295"/>
                </a:lnTo>
                <a:lnTo>
                  <a:pt x="3095625" y="2021522"/>
                </a:lnTo>
                <a:lnTo>
                  <a:pt x="3114637" y="2064042"/>
                </a:lnTo>
                <a:lnTo>
                  <a:pt x="3133115" y="2106879"/>
                </a:lnTo>
                <a:lnTo>
                  <a:pt x="3151035" y="2150008"/>
                </a:lnTo>
                <a:lnTo>
                  <a:pt x="3168408" y="2193429"/>
                </a:lnTo>
                <a:lnTo>
                  <a:pt x="3185223" y="2237143"/>
                </a:lnTo>
                <a:lnTo>
                  <a:pt x="3201479" y="2281136"/>
                </a:lnTo>
                <a:lnTo>
                  <a:pt x="3217164" y="2325420"/>
                </a:lnTo>
                <a:lnTo>
                  <a:pt x="3232289" y="2369972"/>
                </a:lnTo>
                <a:lnTo>
                  <a:pt x="3246831" y="2414790"/>
                </a:lnTo>
                <a:lnTo>
                  <a:pt x="3260801" y="2459875"/>
                </a:lnTo>
                <a:lnTo>
                  <a:pt x="3274174" y="2505227"/>
                </a:lnTo>
                <a:lnTo>
                  <a:pt x="3286976" y="2550833"/>
                </a:lnTo>
                <a:lnTo>
                  <a:pt x="3299168" y="2596705"/>
                </a:lnTo>
                <a:lnTo>
                  <a:pt x="3310775" y="2642806"/>
                </a:lnTo>
                <a:lnTo>
                  <a:pt x="3321774" y="2689161"/>
                </a:lnTo>
                <a:lnTo>
                  <a:pt x="3332175" y="2735745"/>
                </a:lnTo>
                <a:lnTo>
                  <a:pt x="3341967" y="2782570"/>
                </a:lnTo>
                <a:lnTo>
                  <a:pt x="3351136" y="2829623"/>
                </a:lnTo>
                <a:lnTo>
                  <a:pt x="3359683" y="2876905"/>
                </a:lnTo>
                <a:lnTo>
                  <a:pt x="3367621" y="2924403"/>
                </a:lnTo>
                <a:lnTo>
                  <a:pt x="3374910" y="2972117"/>
                </a:lnTo>
                <a:lnTo>
                  <a:pt x="3381578" y="3020047"/>
                </a:lnTo>
                <a:lnTo>
                  <a:pt x="3387610" y="3068180"/>
                </a:lnTo>
                <a:lnTo>
                  <a:pt x="3392995" y="3116516"/>
                </a:lnTo>
                <a:lnTo>
                  <a:pt x="3397745" y="3165043"/>
                </a:lnTo>
                <a:lnTo>
                  <a:pt x="3401834" y="3213773"/>
                </a:lnTo>
                <a:lnTo>
                  <a:pt x="3405263" y="3262693"/>
                </a:lnTo>
                <a:lnTo>
                  <a:pt x="3408045" y="3311779"/>
                </a:lnTo>
                <a:lnTo>
                  <a:pt x="3409950" y="3390900"/>
                </a:lnTo>
                <a:lnTo>
                  <a:pt x="3409950" y="0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57200"/>
            <a:ext cx="10996684" cy="56550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5800" y="44958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Restarting </a:t>
            </a:r>
            <a:r>
              <a:rPr lang="en-GB" sz="3200" b="1" dirty="0" err="1" smtClean="0">
                <a:solidFill>
                  <a:schemeClr val="bg1"/>
                </a:solidFill>
              </a:rPr>
              <a:t>httpd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38200" y="1676400"/>
            <a:ext cx="2645726" cy="274915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125"/>
              </a:spcBef>
            </a:pPr>
            <a:r>
              <a:rPr sz="3200" b="1" spc="50" dirty="0">
                <a:latin typeface="Tahoma"/>
                <a:cs typeface="Tahoma"/>
              </a:rPr>
              <a:t>D</a:t>
            </a:r>
            <a:r>
              <a:rPr sz="3200" b="1" spc="45" dirty="0">
                <a:latin typeface="Tahoma"/>
                <a:cs typeface="Tahoma"/>
              </a:rPr>
              <a:t>e</a:t>
            </a:r>
            <a:r>
              <a:rPr sz="3200" b="1" spc="80" dirty="0">
                <a:latin typeface="Tahoma"/>
                <a:cs typeface="Tahoma"/>
              </a:rPr>
              <a:t>p</a:t>
            </a:r>
            <a:r>
              <a:rPr sz="3200" b="1" spc="5" dirty="0">
                <a:latin typeface="Tahoma"/>
                <a:cs typeface="Tahoma"/>
              </a:rPr>
              <a:t>l</a:t>
            </a:r>
            <a:r>
              <a:rPr sz="3200" b="1" spc="45" dirty="0">
                <a:latin typeface="Tahoma"/>
                <a:cs typeface="Tahoma"/>
              </a:rPr>
              <a:t>o</a:t>
            </a:r>
            <a:r>
              <a:rPr sz="3200" b="1" spc="-45" dirty="0">
                <a:latin typeface="Tahoma"/>
                <a:cs typeface="Tahoma"/>
              </a:rPr>
              <a:t>y</a:t>
            </a:r>
            <a:r>
              <a:rPr sz="3200" b="1" dirty="0">
                <a:latin typeface="Tahoma"/>
                <a:cs typeface="Tahoma"/>
              </a:rPr>
              <a:t>i</a:t>
            </a:r>
            <a:r>
              <a:rPr sz="3200" b="1" spc="-100" dirty="0">
                <a:latin typeface="Tahoma"/>
                <a:cs typeface="Tahoma"/>
              </a:rPr>
              <a:t>n</a:t>
            </a:r>
            <a:r>
              <a:rPr sz="3200" b="1" spc="110" dirty="0">
                <a:latin typeface="Tahoma"/>
                <a:cs typeface="Tahoma"/>
              </a:rPr>
              <a:t>g</a:t>
            </a:r>
            <a:r>
              <a:rPr sz="3200" b="1" spc="-210" dirty="0">
                <a:latin typeface="Tahoma"/>
                <a:cs typeface="Tahoma"/>
              </a:rPr>
              <a:t> </a:t>
            </a:r>
            <a:r>
              <a:rPr sz="3200" b="1" spc="-80" dirty="0">
                <a:latin typeface="Tahoma"/>
                <a:cs typeface="Tahoma"/>
              </a:rPr>
              <a:t>th</a:t>
            </a:r>
            <a:r>
              <a:rPr sz="3200" b="1" spc="20" dirty="0">
                <a:latin typeface="Tahoma"/>
                <a:cs typeface="Tahoma"/>
              </a:rPr>
              <a:t>e</a:t>
            </a:r>
            <a:r>
              <a:rPr sz="3200" b="1" spc="-235" dirty="0">
                <a:latin typeface="Tahoma"/>
                <a:cs typeface="Tahoma"/>
              </a:rPr>
              <a:t> </a:t>
            </a:r>
            <a:r>
              <a:rPr sz="3200" b="1" spc="-75" dirty="0">
                <a:latin typeface="Tahoma"/>
                <a:cs typeface="Tahoma"/>
              </a:rPr>
              <a:t>w</a:t>
            </a:r>
            <a:r>
              <a:rPr sz="3200" b="1" spc="45" dirty="0">
                <a:latin typeface="Tahoma"/>
                <a:cs typeface="Tahoma"/>
              </a:rPr>
              <a:t>e</a:t>
            </a:r>
            <a:r>
              <a:rPr sz="3200" b="1" spc="65" dirty="0">
                <a:latin typeface="Tahoma"/>
                <a:cs typeface="Tahoma"/>
              </a:rPr>
              <a:t>b  </a:t>
            </a:r>
            <a:r>
              <a:rPr sz="3200" b="1" spc="-120" dirty="0">
                <a:latin typeface="Tahoma"/>
                <a:cs typeface="Tahoma"/>
              </a:rPr>
              <a:t>a</a:t>
            </a:r>
            <a:r>
              <a:rPr sz="3200" b="1" spc="80" dirty="0">
                <a:latin typeface="Tahoma"/>
                <a:cs typeface="Tahoma"/>
              </a:rPr>
              <a:t>pp</a:t>
            </a:r>
            <a:r>
              <a:rPr sz="3200" b="1" spc="5" dirty="0">
                <a:latin typeface="Tahoma"/>
                <a:cs typeface="Tahoma"/>
              </a:rPr>
              <a:t>li</a:t>
            </a:r>
            <a:r>
              <a:rPr sz="3200" b="1" spc="-40" dirty="0">
                <a:latin typeface="Tahoma"/>
                <a:cs typeface="Tahoma"/>
              </a:rPr>
              <a:t>c</a:t>
            </a:r>
            <a:r>
              <a:rPr sz="3200" b="1" spc="-120" dirty="0">
                <a:latin typeface="Tahoma"/>
                <a:cs typeface="Tahoma"/>
              </a:rPr>
              <a:t>a</a:t>
            </a:r>
            <a:r>
              <a:rPr sz="3200" b="1" spc="-85" dirty="0">
                <a:latin typeface="Tahoma"/>
                <a:cs typeface="Tahoma"/>
              </a:rPr>
              <a:t>t</a:t>
            </a:r>
            <a:r>
              <a:rPr sz="3200" b="1" spc="-45" dirty="0">
                <a:latin typeface="Tahoma"/>
                <a:cs typeface="Tahoma"/>
              </a:rPr>
              <a:t>i</a:t>
            </a:r>
            <a:r>
              <a:rPr sz="3200" b="1" spc="50" dirty="0">
                <a:latin typeface="Tahoma"/>
                <a:cs typeface="Tahoma"/>
              </a:rPr>
              <a:t>o</a:t>
            </a:r>
            <a:r>
              <a:rPr sz="3200" b="1" spc="-60" dirty="0">
                <a:latin typeface="Tahoma"/>
                <a:cs typeface="Tahoma"/>
              </a:rPr>
              <a:t>n</a:t>
            </a:r>
            <a:r>
              <a:rPr sz="3200" b="1" spc="-300" dirty="0">
                <a:latin typeface="Tahoma"/>
                <a:cs typeface="Tahoma"/>
              </a:rPr>
              <a:t> </a:t>
            </a:r>
            <a:r>
              <a:rPr sz="3200" b="1" spc="-30" dirty="0">
                <a:latin typeface="Tahoma"/>
                <a:cs typeface="Tahoma"/>
              </a:rPr>
              <a:t>t</a:t>
            </a:r>
            <a:r>
              <a:rPr sz="3200" b="1" spc="-40" dirty="0">
                <a:latin typeface="Tahoma"/>
                <a:cs typeface="Tahoma"/>
              </a:rPr>
              <a:t>o</a:t>
            </a:r>
            <a:r>
              <a:rPr sz="3200" b="1" spc="-130" dirty="0">
                <a:latin typeface="Tahoma"/>
                <a:cs typeface="Tahoma"/>
              </a:rPr>
              <a:t> </a:t>
            </a:r>
            <a:r>
              <a:rPr sz="3200" b="1" spc="-80" dirty="0">
                <a:latin typeface="Tahoma"/>
                <a:cs typeface="Tahoma"/>
              </a:rPr>
              <a:t>t</a:t>
            </a:r>
            <a:r>
              <a:rPr sz="3200" b="1" spc="-85" dirty="0">
                <a:latin typeface="Tahoma"/>
                <a:cs typeface="Tahoma"/>
              </a:rPr>
              <a:t>h</a:t>
            </a:r>
            <a:r>
              <a:rPr sz="3200" b="1" spc="15" dirty="0">
                <a:latin typeface="Tahoma"/>
                <a:cs typeface="Tahoma"/>
              </a:rPr>
              <a:t>e  </a:t>
            </a:r>
            <a:r>
              <a:rPr sz="3200" b="1" spc="-55" dirty="0">
                <a:latin typeface="Tahoma"/>
                <a:cs typeface="Tahoma"/>
              </a:rPr>
              <a:t>server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82050" y="0"/>
            <a:ext cx="3409951" cy="6858000"/>
          </a:xfrm>
          <a:custGeom>
            <a:avLst/>
            <a:gdLst/>
            <a:ahLst/>
            <a:cxnLst/>
            <a:rect l="l" t="t" r="r" b="b"/>
            <a:pathLst>
              <a:path w="3409950" h="6858000">
                <a:moveTo>
                  <a:pt x="3409950" y="3457575"/>
                </a:moveTo>
                <a:lnTo>
                  <a:pt x="3409823" y="3457575"/>
                </a:lnTo>
                <a:lnTo>
                  <a:pt x="3405632" y="3622040"/>
                </a:lnTo>
                <a:lnTo>
                  <a:pt x="3402876" y="3670135"/>
                </a:lnTo>
                <a:lnTo>
                  <a:pt x="3399447" y="3718039"/>
                </a:lnTo>
                <a:lnTo>
                  <a:pt x="3395345" y="3765766"/>
                </a:lnTo>
                <a:lnTo>
                  <a:pt x="3390582" y="3813314"/>
                </a:lnTo>
                <a:lnTo>
                  <a:pt x="3385159" y="3860660"/>
                </a:lnTo>
                <a:lnTo>
                  <a:pt x="3379076" y="3907802"/>
                </a:lnTo>
                <a:lnTo>
                  <a:pt x="3372345" y="3954754"/>
                </a:lnTo>
                <a:lnTo>
                  <a:pt x="3364966" y="4001490"/>
                </a:lnTo>
                <a:lnTo>
                  <a:pt x="3356940" y="4048023"/>
                </a:lnTo>
                <a:lnTo>
                  <a:pt x="3348278" y="4094327"/>
                </a:lnTo>
                <a:lnTo>
                  <a:pt x="3338982" y="4140428"/>
                </a:lnTo>
                <a:lnTo>
                  <a:pt x="3329063" y="4186301"/>
                </a:lnTo>
                <a:lnTo>
                  <a:pt x="3318522" y="4231945"/>
                </a:lnTo>
                <a:lnTo>
                  <a:pt x="3307359" y="4277347"/>
                </a:lnTo>
                <a:lnTo>
                  <a:pt x="3295573" y="4322521"/>
                </a:lnTo>
                <a:lnTo>
                  <a:pt x="3283178" y="4367441"/>
                </a:lnTo>
                <a:lnTo>
                  <a:pt x="3270186" y="4412132"/>
                </a:lnTo>
                <a:lnTo>
                  <a:pt x="3256584" y="4456557"/>
                </a:lnTo>
                <a:lnTo>
                  <a:pt x="3242399" y="4500740"/>
                </a:lnTo>
                <a:lnTo>
                  <a:pt x="3227603" y="4544644"/>
                </a:lnTo>
                <a:lnTo>
                  <a:pt x="3212236" y="4588307"/>
                </a:lnTo>
                <a:lnTo>
                  <a:pt x="3196285" y="4631677"/>
                </a:lnTo>
                <a:lnTo>
                  <a:pt x="3179749" y="4674794"/>
                </a:lnTo>
                <a:lnTo>
                  <a:pt x="3162643" y="4717618"/>
                </a:lnTo>
                <a:lnTo>
                  <a:pt x="3144964" y="4760163"/>
                </a:lnTo>
                <a:lnTo>
                  <a:pt x="3126714" y="4802429"/>
                </a:lnTo>
                <a:lnTo>
                  <a:pt x="3107918" y="4844389"/>
                </a:lnTo>
                <a:lnTo>
                  <a:pt x="3088563" y="4886071"/>
                </a:lnTo>
                <a:lnTo>
                  <a:pt x="3068650" y="4927435"/>
                </a:lnTo>
                <a:lnTo>
                  <a:pt x="3048203" y="4968506"/>
                </a:lnTo>
                <a:lnTo>
                  <a:pt x="3027210" y="5009261"/>
                </a:lnTo>
                <a:lnTo>
                  <a:pt x="3005671" y="5049710"/>
                </a:lnTo>
                <a:lnTo>
                  <a:pt x="2983611" y="5089830"/>
                </a:lnTo>
                <a:lnTo>
                  <a:pt x="2961017" y="5129631"/>
                </a:lnTo>
                <a:lnTo>
                  <a:pt x="2937903" y="5169103"/>
                </a:lnTo>
                <a:lnTo>
                  <a:pt x="2914269" y="5208257"/>
                </a:lnTo>
                <a:lnTo>
                  <a:pt x="2890126" y="5247056"/>
                </a:lnTo>
                <a:lnTo>
                  <a:pt x="2865463" y="5285524"/>
                </a:lnTo>
                <a:lnTo>
                  <a:pt x="2840304" y="5323637"/>
                </a:lnTo>
                <a:lnTo>
                  <a:pt x="2814637" y="5361406"/>
                </a:lnTo>
                <a:lnTo>
                  <a:pt x="2788488" y="5398821"/>
                </a:lnTo>
                <a:lnTo>
                  <a:pt x="2761831" y="5435879"/>
                </a:lnTo>
                <a:lnTo>
                  <a:pt x="2734703" y="5472569"/>
                </a:lnTo>
                <a:lnTo>
                  <a:pt x="2707081" y="5508904"/>
                </a:lnTo>
                <a:lnTo>
                  <a:pt x="2678988" y="5544845"/>
                </a:lnTo>
                <a:lnTo>
                  <a:pt x="2650426" y="5580431"/>
                </a:lnTo>
                <a:lnTo>
                  <a:pt x="2621381" y="5615622"/>
                </a:lnTo>
                <a:lnTo>
                  <a:pt x="2591892" y="5650433"/>
                </a:lnTo>
                <a:lnTo>
                  <a:pt x="2561933" y="5684850"/>
                </a:lnTo>
                <a:lnTo>
                  <a:pt x="2531516" y="5718873"/>
                </a:lnTo>
                <a:lnTo>
                  <a:pt x="2500655" y="5752490"/>
                </a:lnTo>
                <a:lnTo>
                  <a:pt x="2469350" y="5785713"/>
                </a:lnTo>
                <a:lnTo>
                  <a:pt x="2437600" y="5818517"/>
                </a:lnTo>
                <a:lnTo>
                  <a:pt x="2405418" y="5850915"/>
                </a:lnTo>
                <a:lnTo>
                  <a:pt x="2372804" y="5882906"/>
                </a:lnTo>
                <a:lnTo>
                  <a:pt x="2339759" y="5914466"/>
                </a:lnTo>
                <a:lnTo>
                  <a:pt x="2306294" y="5945594"/>
                </a:lnTo>
                <a:lnTo>
                  <a:pt x="2272423" y="5976290"/>
                </a:lnTo>
                <a:lnTo>
                  <a:pt x="2238121" y="6006566"/>
                </a:lnTo>
                <a:lnTo>
                  <a:pt x="2203424" y="6036386"/>
                </a:lnTo>
                <a:lnTo>
                  <a:pt x="2168309" y="6065774"/>
                </a:lnTo>
                <a:lnTo>
                  <a:pt x="2132812" y="6094704"/>
                </a:lnTo>
                <a:lnTo>
                  <a:pt x="2096909" y="6123190"/>
                </a:lnTo>
                <a:lnTo>
                  <a:pt x="2060613" y="6151207"/>
                </a:lnTo>
                <a:lnTo>
                  <a:pt x="2023935" y="6178766"/>
                </a:lnTo>
                <a:lnTo>
                  <a:pt x="1986889" y="6205867"/>
                </a:lnTo>
                <a:lnTo>
                  <a:pt x="1949450" y="6232487"/>
                </a:lnTo>
                <a:lnTo>
                  <a:pt x="1911642" y="6258636"/>
                </a:lnTo>
                <a:lnTo>
                  <a:pt x="1873465" y="6284303"/>
                </a:lnTo>
                <a:lnTo>
                  <a:pt x="1834934" y="6309474"/>
                </a:lnTo>
                <a:lnTo>
                  <a:pt x="1796046" y="6334176"/>
                </a:lnTo>
                <a:lnTo>
                  <a:pt x="1756803" y="6358369"/>
                </a:lnTo>
                <a:lnTo>
                  <a:pt x="1717205" y="6382067"/>
                </a:lnTo>
                <a:lnTo>
                  <a:pt x="1677263" y="6405270"/>
                </a:lnTo>
                <a:lnTo>
                  <a:pt x="1636979" y="6427952"/>
                </a:lnTo>
                <a:lnTo>
                  <a:pt x="1596364" y="6450139"/>
                </a:lnTo>
                <a:lnTo>
                  <a:pt x="1555419" y="6471806"/>
                </a:lnTo>
                <a:lnTo>
                  <a:pt x="1514157" y="6492938"/>
                </a:lnTo>
                <a:lnTo>
                  <a:pt x="1472565" y="6513563"/>
                </a:lnTo>
                <a:lnTo>
                  <a:pt x="1430655" y="6533642"/>
                </a:lnTo>
                <a:lnTo>
                  <a:pt x="1388427" y="6553200"/>
                </a:lnTo>
                <a:lnTo>
                  <a:pt x="1345907" y="6572212"/>
                </a:lnTo>
                <a:lnTo>
                  <a:pt x="1303070" y="6590678"/>
                </a:lnTo>
                <a:lnTo>
                  <a:pt x="1259941" y="6608610"/>
                </a:lnTo>
                <a:lnTo>
                  <a:pt x="1216520" y="6625984"/>
                </a:lnTo>
                <a:lnTo>
                  <a:pt x="1172806" y="6642798"/>
                </a:lnTo>
                <a:lnTo>
                  <a:pt x="1128814" y="6659042"/>
                </a:lnTo>
                <a:lnTo>
                  <a:pt x="1084529" y="6674739"/>
                </a:lnTo>
                <a:lnTo>
                  <a:pt x="1039977" y="6689852"/>
                </a:lnTo>
                <a:lnTo>
                  <a:pt x="995159" y="6704393"/>
                </a:lnTo>
                <a:lnTo>
                  <a:pt x="950074" y="6718363"/>
                </a:lnTo>
                <a:lnTo>
                  <a:pt x="904722" y="6731736"/>
                </a:lnTo>
                <a:lnTo>
                  <a:pt x="859116" y="6744538"/>
                </a:lnTo>
                <a:lnTo>
                  <a:pt x="813244" y="6756730"/>
                </a:lnTo>
                <a:lnTo>
                  <a:pt x="767143" y="6768338"/>
                </a:lnTo>
                <a:lnTo>
                  <a:pt x="720788" y="6779336"/>
                </a:lnTo>
                <a:lnTo>
                  <a:pt x="674204" y="6789737"/>
                </a:lnTo>
                <a:lnTo>
                  <a:pt x="627380" y="6799516"/>
                </a:lnTo>
                <a:lnTo>
                  <a:pt x="580326" y="6808686"/>
                </a:lnTo>
                <a:lnTo>
                  <a:pt x="533044" y="6817246"/>
                </a:lnTo>
                <a:lnTo>
                  <a:pt x="485546" y="6825170"/>
                </a:lnTo>
                <a:lnTo>
                  <a:pt x="437832" y="6832460"/>
                </a:lnTo>
                <a:lnTo>
                  <a:pt x="389902" y="6839128"/>
                </a:lnTo>
                <a:lnTo>
                  <a:pt x="341769" y="6845160"/>
                </a:lnTo>
                <a:lnTo>
                  <a:pt x="293433" y="6850545"/>
                </a:lnTo>
                <a:lnTo>
                  <a:pt x="244906" y="6855282"/>
                </a:lnTo>
                <a:lnTo>
                  <a:pt x="212458" y="6858000"/>
                </a:lnTo>
                <a:lnTo>
                  <a:pt x="3409950" y="6858000"/>
                </a:lnTo>
                <a:lnTo>
                  <a:pt x="3409950" y="3457575"/>
                </a:lnTo>
                <a:close/>
              </a:path>
              <a:path w="3409950" h="6858000">
                <a:moveTo>
                  <a:pt x="3409950" y="0"/>
                </a:moveTo>
                <a:lnTo>
                  <a:pt x="0" y="127"/>
                </a:lnTo>
                <a:lnTo>
                  <a:pt x="164465" y="4318"/>
                </a:lnTo>
                <a:lnTo>
                  <a:pt x="212547" y="7073"/>
                </a:lnTo>
                <a:lnTo>
                  <a:pt x="260451" y="10502"/>
                </a:lnTo>
                <a:lnTo>
                  <a:pt x="308178" y="14605"/>
                </a:lnTo>
                <a:lnTo>
                  <a:pt x="355727" y="19367"/>
                </a:lnTo>
                <a:lnTo>
                  <a:pt x="403072" y="24790"/>
                </a:lnTo>
                <a:lnTo>
                  <a:pt x="450215" y="30873"/>
                </a:lnTo>
                <a:lnTo>
                  <a:pt x="497166" y="37604"/>
                </a:lnTo>
                <a:lnTo>
                  <a:pt x="543902" y="44983"/>
                </a:lnTo>
                <a:lnTo>
                  <a:pt x="590435" y="53009"/>
                </a:lnTo>
                <a:lnTo>
                  <a:pt x="636739" y="61671"/>
                </a:lnTo>
                <a:lnTo>
                  <a:pt x="682840" y="70967"/>
                </a:lnTo>
                <a:lnTo>
                  <a:pt x="728713" y="80886"/>
                </a:lnTo>
                <a:lnTo>
                  <a:pt x="774344" y="91427"/>
                </a:lnTo>
                <a:lnTo>
                  <a:pt x="819759" y="102590"/>
                </a:lnTo>
                <a:lnTo>
                  <a:pt x="864933" y="114376"/>
                </a:lnTo>
                <a:lnTo>
                  <a:pt x="909853" y="126771"/>
                </a:lnTo>
                <a:lnTo>
                  <a:pt x="954544" y="139763"/>
                </a:lnTo>
                <a:lnTo>
                  <a:pt x="998969" y="153365"/>
                </a:lnTo>
                <a:lnTo>
                  <a:pt x="1043139" y="167551"/>
                </a:lnTo>
                <a:lnTo>
                  <a:pt x="1087056" y="182346"/>
                </a:lnTo>
                <a:lnTo>
                  <a:pt x="1130706" y="197713"/>
                </a:lnTo>
                <a:lnTo>
                  <a:pt x="1174089" y="213664"/>
                </a:lnTo>
                <a:lnTo>
                  <a:pt x="1217206" y="230200"/>
                </a:lnTo>
                <a:lnTo>
                  <a:pt x="1260030" y="247307"/>
                </a:lnTo>
                <a:lnTo>
                  <a:pt x="1302575" y="264985"/>
                </a:lnTo>
                <a:lnTo>
                  <a:pt x="1344841" y="283235"/>
                </a:lnTo>
                <a:lnTo>
                  <a:pt x="1386801" y="302031"/>
                </a:lnTo>
                <a:lnTo>
                  <a:pt x="1428483" y="321386"/>
                </a:lnTo>
                <a:lnTo>
                  <a:pt x="1469847" y="341299"/>
                </a:lnTo>
                <a:lnTo>
                  <a:pt x="1510919" y="361746"/>
                </a:lnTo>
                <a:lnTo>
                  <a:pt x="1551673" y="382739"/>
                </a:lnTo>
                <a:lnTo>
                  <a:pt x="1592122" y="404279"/>
                </a:lnTo>
                <a:lnTo>
                  <a:pt x="1632242" y="426339"/>
                </a:lnTo>
                <a:lnTo>
                  <a:pt x="1672043" y="448932"/>
                </a:lnTo>
                <a:lnTo>
                  <a:pt x="1711515" y="472046"/>
                </a:lnTo>
                <a:lnTo>
                  <a:pt x="1750656" y="495681"/>
                </a:lnTo>
                <a:lnTo>
                  <a:pt x="1789468" y="519823"/>
                </a:lnTo>
                <a:lnTo>
                  <a:pt x="1827936" y="544487"/>
                </a:lnTo>
                <a:lnTo>
                  <a:pt x="1866049" y="569645"/>
                </a:lnTo>
                <a:lnTo>
                  <a:pt x="1903818" y="595312"/>
                </a:lnTo>
                <a:lnTo>
                  <a:pt x="1941233" y="621461"/>
                </a:lnTo>
                <a:lnTo>
                  <a:pt x="1978291" y="648119"/>
                </a:lnTo>
                <a:lnTo>
                  <a:pt x="2014982" y="675246"/>
                </a:lnTo>
                <a:lnTo>
                  <a:pt x="2051304" y="702868"/>
                </a:lnTo>
                <a:lnTo>
                  <a:pt x="2087257" y="730961"/>
                </a:lnTo>
                <a:lnTo>
                  <a:pt x="2122830" y="759523"/>
                </a:lnTo>
                <a:lnTo>
                  <a:pt x="2158034" y="788568"/>
                </a:lnTo>
                <a:lnTo>
                  <a:pt x="2192832" y="818057"/>
                </a:lnTo>
                <a:lnTo>
                  <a:pt x="2227249" y="848017"/>
                </a:lnTo>
                <a:lnTo>
                  <a:pt x="2261273" y="878433"/>
                </a:lnTo>
                <a:lnTo>
                  <a:pt x="2294902" y="909294"/>
                </a:lnTo>
                <a:lnTo>
                  <a:pt x="2328126" y="940600"/>
                </a:lnTo>
                <a:lnTo>
                  <a:pt x="2360930" y="972350"/>
                </a:lnTo>
                <a:lnTo>
                  <a:pt x="2393327" y="1004531"/>
                </a:lnTo>
                <a:lnTo>
                  <a:pt x="2425306" y="1037145"/>
                </a:lnTo>
                <a:lnTo>
                  <a:pt x="2456865" y="1070190"/>
                </a:lnTo>
                <a:lnTo>
                  <a:pt x="2488006" y="1103655"/>
                </a:lnTo>
                <a:lnTo>
                  <a:pt x="2518702" y="1137526"/>
                </a:lnTo>
                <a:lnTo>
                  <a:pt x="2548979" y="1171829"/>
                </a:lnTo>
                <a:lnTo>
                  <a:pt x="2578798" y="1206525"/>
                </a:lnTo>
                <a:lnTo>
                  <a:pt x="2608186" y="1241640"/>
                </a:lnTo>
                <a:lnTo>
                  <a:pt x="2637117" y="1277137"/>
                </a:lnTo>
                <a:lnTo>
                  <a:pt x="2665603" y="1313040"/>
                </a:lnTo>
                <a:lnTo>
                  <a:pt x="2693619" y="1349336"/>
                </a:lnTo>
                <a:lnTo>
                  <a:pt x="2721178" y="1386014"/>
                </a:lnTo>
                <a:lnTo>
                  <a:pt x="2748280" y="1423060"/>
                </a:lnTo>
                <a:lnTo>
                  <a:pt x="2774899" y="1460500"/>
                </a:lnTo>
                <a:lnTo>
                  <a:pt x="2801048" y="1498307"/>
                </a:lnTo>
                <a:lnTo>
                  <a:pt x="2826715" y="1536484"/>
                </a:lnTo>
                <a:lnTo>
                  <a:pt x="2851899" y="1575015"/>
                </a:lnTo>
                <a:lnTo>
                  <a:pt x="2876588" y="1613903"/>
                </a:lnTo>
                <a:lnTo>
                  <a:pt x="2900781" y="1653146"/>
                </a:lnTo>
                <a:lnTo>
                  <a:pt x="2924492" y="1692744"/>
                </a:lnTo>
                <a:lnTo>
                  <a:pt x="2947682" y="1732686"/>
                </a:lnTo>
                <a:lnTo>
                  <a:pt x="2970377" y="1772970"/>
                </a:lnTo>
                <a:lnTo>
                  <a:pt x="2992551" y="1813585"/>
                </a:lnTo>
                <a:lnTo>
                  <a:pt x="3014218" y="1854530"/>
                </a:lnTo>
                <a:lnTo>
                  <a:pt x="3035363" y="1895792"/>
                </a:lnTo>
                <a:lnTo>
                  <a:pt x="3055975" y="1937385"/>
                </a:lnTo>
                <a:lnTo>
                  <a:pt x="3076067" y="1979295"/>
                </a:lnTo>
                <a:lnTo>
                  <a:pt x="3095625" y="2021522"/>
                </a:lnTo>
                <a:lnTo>
                  <a:pt x="3114637" y="2064042"/>
                </a:lnTo>
                <a:lnTo>
                  <a:pt x="3133115" y="2106879"/>
                </a:lnTo>
                <a:lnTo>
                  <a:pt x="3151035" y="2150008"/>
                </a:lnTo>
                <a:lnTo>
                  <a:pt x="3168408" y="2193429"/>
                </a:lnTo>
                <a:lnTo>
                  <a:pt x="3185223" y="2237143"/>
                </a:lnTo>
                <a:lnTo>
                  <a:pt x="3201479" y="2281136"/>
                </a:lnTo>
                <a:lnTo>
                  <a:pt x="3217164" y="2325420"/>
                </a:lnTo>
                <a:lnTo>
                  <a:pt x="3232289" y="2369972"/>
                </a:lnTo>
                <a:lnTo>
                  <a:pt x="3246831" y="2414790"/>
                </a:lnTo>
                <a:lnTo>
                  <a:pt x="3260801" y="2459875"/>
                </a:lnTo>
                <a:lnTo>
                  <a:pt x="3274174" y="2505227"/>
                </a:lnTo>
                <a:lnTo>
                  <a:pt x="3286976" y="2550833"/>
                </a:lnTo>
                <a:lnTo>
                  <a:pt x="3299168" y="2596705"/>
                </a:lnTo>
                <a:lnTo>
                  <a:pt x="3310775" y="2642806"/>
                </a:lnTo>
                <a:lnTo>
                  <a:pt x="3321774" y="2689161"/>
                </a:lnTo>
                <a:lnTo>
                  <a:pt x="3332175" y="2735745"/>
                </a:lnTo>
                <a:lnTo>
                  <a:pt x="3341967" y="2782570"/>
                </a:lnTo>
                <a:lnTo>
                  <a:pt x="3351136" y="2829623"/>
                </a:lnTo>
                <a:lnTo>
                  <a:pt x="3359683" y="2876905"/>
                </a:lnTo>
                <a:lnTo>
                  <a:pt x="3367621" y="2924403"/>
                </a:lnTo>
                <a:lnTo>
                  <a:pt x="3374910" y="2972117"/>
                </a:lnTo>
                <a:lnTo>
                  <a:pt x="3381578" y="3020047"/>
                </a:lnTo>
                <a:lnTo>
                  <a:pt x="3387610" y="3068180"/>
                </a:lnTo>
                <a:lnTo>
                  <a:pt x="3392995" y="3116516"/>
                </a:lnTo>
                <a:lnTo>
                  <a:pt x="3397745" y="3165043"/>
                </a:lnTo>
                <a:lnTo>
                  <a:pt x="3401834" y="3213773"/>
                </a:lnTo>
                <a:lnTo>
                  <a:pt x="3405263" y="3262693"/>
                </a:lnTo>
                <a:lnTo>
                  <a:pt x="3408045" y="3311779"/>
                </a:lnTo>
                <a:lnTo>
                  <a:pt x="3409950" y="3390900"/>
                </a:lnTo>
                <a:lnTo>
                  <a:pt x="3409950" y="0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15492"/>
            <a:ext cx="8001000" cy="5937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9904483" cy="8382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Created </a:t>
            </a:r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IAM </a:t>
            </a:r>
            <a:r>
              <a:rPr lang="en-IN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User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1371600"/>
            <a:ext cx="9057043" cy="4071371"/>
          </a:xfrm>
        </p:spPr>
        <p:txBody>
          <a:bodyPr/>
          <a:lstStyle/>
          <a:p>
            <a:pPr algn="l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75899"/>
            <a:ext cx="99060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9292948" cy="9144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Creating MySQL Database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371600"/>
            <a:ext cx="8534400" cy="4648200"/>
          </a:xfrm>
        </p:spPr>
        <p:txBody>
          <a:bodyPr>
            <a:normAutofit/>
          </a:bodyPr>
          <a:lstStyle/>
          <a:p>
            <a:r>
              <a:rPr lang="en-GB" dirty="0"/>
              <a:t>Launch RDS </a:t>
            </a:r>
            <a:r>
              <a:rPr lang="en-GB" dirty="0" err="1"/>
              <a:t>Instance:Go</a:t>
            </a:r>
            <a:r>
              <a:rPr lang="en-GB" dirty="0"/>
              <a:t> to the RDS Dashboard and click Create database</a:t>
            </a:r>
            <a:r>
              <a:rPr lang="en-GB" dirty="0" smtClean="0"/>
              <a:t>.</a:t>
            </a:r>
          </a:p>
          <a:p>
            <a:r>
              <a:rPr lang="en-GB" dirty="0" smtClean="0"/>
              <a:t>Choose </a:t>
            </a:r>
            <a:r>
              <a:rPr lang="en-GB" dirty="0"/>
              <a:t>the database engine (e.g., MySQL</a:t>
            </a:r>
            <a:r>
              <a:rPr lang="en-GB" dirty="0" smtClean="0"/>
              <a:t>).</a:t>
            </a:r>
          </a:p>
          <a:p>
            <a:r>
              <a:rPr lang="en-GB" dirty="0" smtClean="0"/>
              <a:t>Select </a:t>
            </a:r>
            <a:r>
              <a:rPr lang="en-GB" dirty="0"/>
              <a:t>Standard Create and configure the instance details, such as instance class, storage type, and Multi-AZ deployment</a:t>
            </a:r>
            <a:r>
              <a:rPr lang="en-GB" dirty="0" smtClean="0"/>
              <a:t>.</a:t>
            </a:r>
          </a:p>
          <a:p>
            <a:r>
              <a:rPr lang="en-GB" dirty="0" smtClean="0"/>
              <a:t>Configure </a:t>
            </a:r>
            <a:r>
              <a:rPr lang="en-GB" dirty="0"/>
              <a:t>connectivity settings, ensuring it’s within the same VPC as your EC2 instances</a:t>
            </a:r>
            <a:r>
              <a:rPr lang="en-GB" dirty="0" smtClean="0"/>
              <a:t>.</a:t>
            </a:r>
          </a:p>
          <a:p>
            <a:r>
              <a:rPr lang="en-GB" dirty="0" smtClean="0"/>
              <a:t>Set </a:t>
            </a:r>
            <a:r>
              <a:rPr lang="en-GB" dirty="0"/>
              <a:t>up database authentication and additional configuration (e.g., backups, maintenance</a:t>
            </a:r>
            <a:r>
              <a:rPr lang="en-GB" dirty="0" smtClean="0"/>
              <a:t>).</a:t>
            </a:r>
          </a:p>
          <a:p>
            <a:r>
              <a:rPr lang="en-GB" dirty="0" smtClean="0"/>
              <a:t>Create </a:t>
            </a:r>
            <a:r>
              <a:rPr lang="en-GB" dirty="0"/>
              <a:t>the database.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95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9702801" cy="8382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/>
              <a:t>MySQL Database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0" y="1371600"/>
            <a:ext cx="9604674" cy="5400000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72000" y="5334000"/>
            <a:ext cx="228600" cy="5334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6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9626601" cy="8382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 smtClean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Creating an </a:t>
            </a:r>
            <a:r>
              <a:rPr lang="en-IN" dirty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S3 Bucket</a:t>
            </a:r>
            <a:br>
              <a:rPr lang="en-IN" dirty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b="0" dirty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b="0" dirty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524000" y="1066800"/>
            <a:ext cx="8534400" cy="50292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Log in to the </a:t>
            </a:r>
            <a:r>
              <a:rPr lang="en-GB" b="1" dirty="0"/>
              <a:t>AWS Management Console</a:t>
            </a:r>
            <a:r>
              <a:rPr lang="en-GB" dirty="0" smtClean="0"/>
              <a:t>.</a:t>
            </a:r>
          </a:p>
          <a:p>
            <a:pPr marL="45720" indent="0">
              <a:buNone/>
            </a:pPr>
            <a:endParaRPr lang="en-GB" dirty="0"/>
          </a:p>
          <a:p>
            <a:r>
              <a:rPr lang="en-GB" dirty="0"/>
              <a:t>Navigate to </a:t>
            </a:r>
            <a:r>
              <a:rPr lang="en-GB" b="1" dirty="0"/>
              <a:t>S3</a:t>
            </a:r>
            <a:r>
              <a:rPr lang="en-GB" dirty="0"/>
              <a:t> and click </a:t>
            </a:r>
            <a:r>
              <a:rPr lang="en-GB" b="1" dirty="0"/>
              <a:t>Create bucket</a:t>
            </a:r>
            <a:r>
              <a:rPr lang="en-GB" dirty="0" smtClean="0"/>
              <a:t>.</a:t>
            </a:r>
          </a:p>
          <a:p>
            <a:pPr marL="45720" indent="0">
              <a:buNone/>
            </a:pPr>
            <a:endParaRPr lang="en-GB" dirty="0"/>
          </a:p>
          <a:p>
            <a:r>
              <a:rPr lang="en-GB" b="1" dirty="0"/>
              <a:t>Bucket Settings</a:t>
            </a:r>
            <a:r>
              <a:rPr lang="en-GB" dirty="0"/>
              <a:t>:</a:t>
            </a:r>
          </a:p>
          <a:p>
            <a:pPr lvl="1"/>
            <a:r>
              <a:rPr lang="en-GB" b="1" dirty="0"/>
              <a:t>Bucket name</a:t>
            </a:r>
            <a:r>
              <a:rPr lang="en-GB" dirty="0"/>
              <a:t>: Enter a unique name (e.g., my-static-site-bucket).</a:t>
            </a:r>
          </a:p>
          <a:p>
            <a:pPr lvl="1"/>
            <a:r>
              <a:rPr lang="en-GB" b="1" dirty="0"/>
              <a:t>Region</a:t>
            </a:r>
            <a:r>
              <a:rPr lang="en-GB" dirty="0"/>
              <a:t>: Choose your preferred region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  <a:p>
            <a:r>
              <a:rPr lang="en-GB" b="1" dirty="0"/>
              <a:t>Block Public Access Settings</a:t>
            </a:r>
            <a:r>
              <a:rPr lang="en-GB" dirty="0"/>
              <a:t>: Uncheck "Block all public access" and acknowledge the warning</a:t>
            </a:r>
            <a:r>
              <a:rPr lang="en-GB" dirty="0" smtClean="0"/>
              <a:t>.</a:t>
            </a:r>
          </a:p>
          <a:p>
            <a:pPr marL="45720" indent="0">
              <a:buNone/>
            </a:pPr>
            <a:endParaRPr lang="en-GB" dirty="0"/>
          </a:p>
          <a:p>
            <a:r>
              <a:rPr lang="en-GB" b="1" dirty="0"/>
              <a:t>Bucket Configuration</a:t>
            </a:r>
            <a:r>
              <a:rPr lang="en-GB" dirty="0"/>
              <a:t>: Click Create bucket.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255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683348" cy="9906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Bucket Settings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19200"/>
            <a:ext cx="8528316" cy="4752000"/>
          </a:xfrm>
        </p:spPr>
      </p:pic>
    </p:spTree>
    <p:extLst>
      <p:ext uri="{BB962C8B-B14F-4D97-AF65-F5344CB8AC3E}">
        <p14:creationId xmlns:p14="http://schemas.microsoft.com/office/powerpoint/2010/main" val="21499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57200"/>
            <a:ext cx="9474201" cy="9144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Bucket policy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371600"/>
            <a:ext cx="9092426" cy="5112000"/>
          </a:xfrm>
        </p:spPr>
      </p:pic>
    </p:spTree>
    <p:extLst>
      <p:ext uri="{BB962C8B-B14F-4D97-AF65-F5344CB8AC3E}">
        <p14:creationId xmlns:p14="http://schemas.microsoft.com/office/powerpoint/2010/main" val="38915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8988148" cy="7620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Bucket Configuration</a:t>
            </a: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43000"/>
            <a:ext cx="9092426" cy="5112000"/>
          </a:xfrm>
        </p:spPr>
      </p:pic>
    </p:spTree>
    <p:extLst>
      <p:ext uri="{BB962C8B-B14F-4D97-AF65-F5344CB8AC3E}">
        <p14:creationId xmlns:p14="http://schemas.microsoft.com/office/powerpoint/2010/main" val="346218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228600"/>
            <a:ext cx="9677400" cy="16002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Configure the S3 Bucket for Static Website Hosting</a:t>
            </a:r>
            <a:br>
              <a:rPr lang="en-GB" dirty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GB" b="0" dirty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GB" b="0" dirty="0"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IN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981200"/>
            <a:ext cx="8534400" cy="4419600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Go to the newly created bucket.</a:t>
            </a:r>
          </a:p>
          <a:p>
            <a:endParaRPr lang="en-IN" dirty="0"/>
          </a:p>
          <a:p>
            <a:r>
              <a:rPr lang="en-IN" b="1" dirty="0"/>
              <a:t>Properties tab </a:t>
            </a:r>
            <a:r>
              <a:rPr lang="en-IN" dirty="0"/>
              <a:t>→ </a:t>
            </a:r>
            <a:r>
              <a:rPr lang="en-IN" b="1" dirty="0"/>
              <a:t>Static website hosting.</a:t>
            </a:r>
          </a:p>
          <a:p>
            <a:endParaRPr lang="en-IN" dirty="0"/>
          </a:p>
          <a:p>
            <a:r>
              <a:rPr lang="en-IN" b="1" dirty="0"/>
              <a:t>Static website hosting:</a:t>
            </a:r>
          </a:p>
          <a:p>
            <a:endParaRPr lang="en-IN" dirty="0"/>
          </a:p>
          <a:p>
            <a:r>
              <a:rPr lang="en-IN" b="1" dirty="0"/>
              <a:t>Hosting type</a:t>
            </a:r>
            <a:r>
              <a:rPr lang="en-IN" dirty="0"/>
              <a:t>: Select "Use this bucket to host a website".</a:t>
            </a:r>
          </a:p>
          <a:p>
            <a:endParaRPr lang="en-IN" dirty="0"/>
          </a:p>
          <a:p>
            <a:r>
              <a:rPr lang="en-IN" b="1" dirty="0"/>
              <a:t>Index document</a:t>
            </a:r>
            <a:r>
              <a:rPr lang="en-IN" dirty="0"/>
              <a:t>: Enter index.html.</a:t>
            </a:r>
          </a:p>
          <a:p>
            <a:endParaRPr lang="en-IN" dirty="0"/>
          </a:p>
          <a:p>
            <a:r>
              <a:rPr lang="en-IN" b="1" dirty="0"/>
              <a:t>Error document</a:t>
            </a:r>
            <a:r>
              <a:rPr lang="en-IN" dirty="0"/>
              <a:t>: Enter error.html(optional).</a:t>
            </a:r>
          </a:p>
          <a:p>
            <a:endParaRPr lang="en-IN" dirty="0"/>
          </a:p>
          <a:p>
            <a:r>
              <a:rPr lang="en-IN" dirty="0"/>
              <a:t>Save changes.</a:t>
            </a:r>
          </a:p>
        </p:txBody>
      </p:sp>
    </p:spTree>
    <p:extLst>
      <p:ext uri="{BB962C8B-B14F-4D97-AF65-F5344CB8AC3E}">
        <p14:creationId xmlns:p14="http://schemas.microsoft.com/office/powerpoint/2010/main" val="18909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80"/>
            <a:ext cx="10972800" cy="86409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N" sz="4400" dirty="0">
                <a:latin typeface="Tahoma" pitchFamily="34" charset="0"/>
                <a:ea typeface="Tahoma" pitchFamily="34" charset="0"/>
                <a:cs typeface="Tahoma" pitchFamily="34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524000"/>
            <a:ext cx="10972800" cy="5181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IN" b="1" dirty="0">
                <a:ea typeface="Tahoma" pitchFamily="34" charset="0"/>
                <a:cs typeface="Tahoma" pitchFamily="34" charset="0"/>
              </a:rPr>
              <a:t>Introduction</a:t>
            </a:r>
          </a:p>
          <a:p>
            <a:r>
              <a:rPr lang="en-IN" b="1" dirty="0">
                <a:ea typeface="Tahoma" pitchFamily="34" charset="0"/>
                <a:cs typeface="Tahoma" pitchFamily="34" charset="0"/>
              </a:rPr>
              <a:t>System Requirements</a:t>
            </a:r>
          </a:p>
          <a:p>
            <a:r>
              <a:rPr lang="en-IN" b="1" dirty="0" smtClean="0">
                <a:ea typeface="Tahoma" pitchFamily="34" charset="0"/>
                <a:cs typeface="Tahoma" pitchFamily="34" charset="0"/>
              </a:rPr>
              <a:t>EC2 </a:t>
            </a:r>
            <a:r>
              <a:rPr lang="en-IN" b="1" dirty="0">
                <a:ea typeface="Tahoma" pitchFamily="34" charset="0"/>
                <a:cs typeface="Tahoma" pitchFamily="34" charset="0"/>
              </a:rPr>
              <a:t>Instances</a:t>
            </a:r>
          </a:p>
          <a:p>
            <a:r>
              <a:rPr lang="en-IN" b="1" dirty="0" smtClean="0">
                <a:ea typeface="Tahoma" pitchFamily="34" charset="0"/>
                <a:cs typeface="Tahoma" pitchFamily="34" charset="0"/>
              </a:rPr>
              <a:t>Set up IAM and Access Permissions</a:t>
            </a:r>
          </a:p>
          <a:p>
            <a:r>
              <a:rPr lang="en-IN" b="1" dirty="0">
                <a:ea typeface="Tahoma" pitchFamily="34" charset="0"/>
                <a:cs typeface="Tahoma" pitchFamily="34" charset="0"/>
              </a:rPr>
              <a:t>RDS for database </a:t>
            </a:r>
            <a:r>
              <a:rPr lang="en-IN" b="1" dirty="0" smtClean="0">
                <a:ea typeface="Tahoma" pitchFamily="34" charset="0"/>
                <a:cs typeface="Tahoma" pitchFamily="34" charset="0"/>
              </a:rPr>
              <a:t>storage</a:t>
            </a:r>
          </a:p>
          <a:p>
            <a:r>
              <a:rPr lang="en-IN" b="1" dirty="0">
                <a:ea typeface="Tahoma" pitchFamily="34" charset="0"/>
                <a:cs typeface="Tahoma" pitchFamily="34" charset="0"/>
              </a:rPr>
              <a:t>S3 for static files</a:t>
            </a:r>
            <a:r>
              <a:rPr lang="en-IN" b="1" dirty="0" smtClean="0"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en-IN" b="1" dirty="0">
                <a:ea typeface="Tahoma" pitchFamily="34" charset="0"/>
                <a:cs typeface="Tahoma" pitchFamily="34" charset="0"/>
              </a:rPr>
              <a:t>Deploy Application Code</a:t>
            </a:r>
          </a:p>
          <a:p>
            <a:r>
              <a:rPr lang="en-GB" b="1" dirty="0">
                <a:ea typeface="Tahoma" pitchFamily="34" charset="0"/>
                <a:cs typeface="Tahoma" pitchFamily="34" charset="0"/>
              </a:rPr>
              <a:t>Configure Load Balancing and Auto </a:t>
            </a:r>
            <a:r>
              <a:rPr lang="en-GB" b="1" dirty="0" smtClean="0">
                <a:ea typeface="Tahoma" pitchFamily="34" charset="0"/>
                <a:cs typeface="Tahoma" pitchFamily="34" charset="0"/>
              </a:rPr>
              <a:t>Scaling</a:t>
            </a:r>
          </a:p>
          <a:p>
            <a:r>
              <a:rPr lang="en-IN" b="1" dirty="0">
                <a:ea typeface="Tahoma" pitchFamily="34" charset="0"/>
                <a:cs typeface="Tahoma" pitchFamily="34" charset="0"/>
              </a:rPr>
              <a:t>Database Setup and </a:t>
            </a:r>
            <a:r>
              <a:rPr lang="en-IN" b="1" dirty="0" smtClean="0">
                <a:ea typeface="Tahoma" pitchFamily="34" charset="0"/>
                <a:cs typeface="Tahoma" pitchFamily="34" charset="0"/>
              </a:rPr>
              <a:t>Management</a:t>
            </a:r>
          </a:p>
          <a:p>
            <a:r>
              <a:rPr lang="en-GB" b="1" dirty="0" smtClean="0">
                <a:ea typeface="Tahoma" pitchFamily="34" charset="0"/>
                <a:cs typeface="Tahoma" pitchFamily="34" charset="0"/>
              </a:rPr>
              <a:t>Monitoring and Logging</a:t>
            </a:r>
            <a:endParaRPr lang="en-IN" b="1" dirty="0">
              <a:ea typeface="Tahoma" pitchFamily="34" charset="0"/>
              <a:cs typeface="Tahoma" pitchFamily="34" charset="0"/>
            </a:endParaRPr>
          </a:p>
          <a:p>
            <a:r>
              <a:rPr lang="en-IN" b="1" dirty="0">
                <a:ea typeface="Tahoma" pitchFamily="34" charset="0"/>
                <a:cs typeface="Tahoma" pitchFamily="34" charset="0"/>
              </a:rPr>
              <a:t>Testing and </a:t>
            </a:r>
            <a:r>
              <a:rPr lang="en-IN" b="1" dirty="0" smtClean="0">
                <a:ea typeface="Tahoma" pitchFamily="34" charset="0"/>
                <a:cs typeface="Tahoma" pitchFamily="34" charset="0"/>
              </a:rPr>
              <a:t>Validation</a:t>
            </a:r>
          </a:p>
          <a:p>
            <a:r>
              <a:rPr lang="en-GB" b="1" dirty="0" smtClean="0">
                <a:ea typeface="Tahoma" pitchFamily="34" charset="0"/>
                <a:cs typeface="Tahoma" pitchFamily="34" charset="0"/>
              </a:rPr>
              <a:t>Conclusion</a:t>
            </a:r>
          </a:p>
          <a:p>
            <a:r>
              <a:rPr lang="en-GB" b="1" dirty="0" smtClean="0">
                <a:ea typeface="Tahoma" pitchFamily="34" charset="0"/>
                <a:cs typeface="Tahoma" pitchFamily="34" charset="0"/>
              </a:rPr>
              <a:t>Resources and References</a:t>
            </a:r>
          </a:p>
          <a:p>
            <a:pPr marL="0" indent="0">
              <a:buNone/>
            </a:pP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72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76200"/>
            <a:ext cx="9474201" cy="7620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>
                <a:latin typeface="Tahoma" pitchFamily="34" charset="0"/>
                <a:ea typeface="Tahoma" pitchFamily="34" charset="0"/>
                <a:cs typeface="Tahoma" pitchFamily="34" charset="0"/>
              </a:rPr>
              <a:t>Static website hosting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838200"/>
            <a:ext cx="9604674" cy="5400000"/>
          </a:xfrm>
        </p:spPr>
      </p:pic>
    </p:spTree>
    <p:extLst>
      <p:ext uri="{BB962C8B-B14F-4D97-AF65-F5344CB8AC3E}">
        <p14:creationId xmlns:p14="http://schemas.microsoft.com/office/powerpoint/2010/main" val="660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05850" y="0"/>
            <a:ext cx="3486151" cy="6858000"/>
          </a:xfrm>
          <a:custGeom>
            <a:avLst/>
            <a:gdLst/>
            <a:ahLst/>
            <a:cxnLst/>
            <a:rect l="l" t="t" r="r" b="b"/>
            <a:pathLst>
              <a:path w="3486150" h="6858000">
                <a:moveTo>
                  <a:pt x="3486150" y="6857998"/>
                </a:moveTo>
                <a:lnTo>
                  <a:pt x="3486150" y="0"/>
                </a:lnTo>
                <a:lnTo>
                  <a:pt x="0" y="0"/>
                </a:lnTo>
                <a:lnTo>
                  <a:pt x="0" y="6857998"/>
                </a:lnTo>
                <a:lnTo>
                  <a:pt x="3486150" y="6857998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456"/>
            <a:ext cx="10058400" cy="565508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1600200" y="2047164"/>
            <a:ext cx="304800" cy="5334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05850" y="0"/>
            <a:ext cx="3486151" cy="6858000"/>
          </a:xfrm>
          <a:custGeom>
            <a:avLst/>
            <a:gdLst/>
            <a:ahLst/>
            <a:cxnLst/>
            <a:rect l="l" t="t" r="r" b="b"/>
            <a:pathLst>
              <a:path w="3486150" h="6858000">
                <a:moveTo>
                  <a:pt x="3486150" y="6857998"/>
                </a:moveTo>
                <a:lnTo>
                  <a:pt x="3486150" y="0"/>
                </a:lnTo>
                <a:lnTo>
                  <a:pt x="0" y="0"/>
                </a:lnTo>
                <a:lnTo>
                  <a:pt x="0" y="6857998"/>
                </a:lnTo>
                <a:lnTo>
                  <a:pt x="3486150" y="6857998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172200" y="1828800"/>
            <a:ext cx="316422" cy="522595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10058400" cy="5655088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8721630" y="2351395"/>
            <a:ext cx="361950" cy="6858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05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57200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05850" y="0"/>
            <a:ext cx="3486151" cy="6858000"/>
          </a:xfrm>
          <a:custGeom>
            <a:avLst/>
            <a:gdLst/>
            <a:ahLst/>
            <a:cxnLst/>
            <a:rect l="l" t="t" r="r" b="b"/>
            <a:pathLst>
              <a:path w="3486150" h="6858000">
                <a:moveTo>
                  <a:pt x="3486150" y="6857998"/>
                </a:moveTo>
                <a:lnTo>
                  <a:pt x="3486150" y="0"/>
                </a:lnTo>
                <a:lnTo>
                  <a:pt x="0" y="0"/>
                </a:lnTo>
                <a:lnTo>
                  <a:pt x="0" y="6857998"/>
                </a:lnTo>
                <a:lnTo>
                  <a:pt x="3486150" y="6857998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01456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486151" cy="6858000"/>
          </a:xfrm>
          <a:custGeom>
            <a:avLst/>
            <a:gdLst/>
            <a:ahLst/>
            <a:cxnLst/>
            <a:rect l="l" t="t" r="r" b="b"/>
            <a:pathLst>
              <a:path w="3486150" h="6858000">
                <a:moveTo>
                  <a:pt x="3486150" y="6857998"/>
                </a:moveTo>
                <a:lnTo>
                  <a:pt x="3486150" y="0"/>
                </a:lnTo>
                <a:lnTo>
                  <a:pt x="0" y="0"/>
                </a:lnTo>
                <a:lnTo>
                  <a:pt x="0" y="6857998"/>
                </a:lnTo>
                <a:lnTo>
                  <a:pt x="3486150" y="6857998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01456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10058400" cy="565508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9525000" y="2057400"/>
            <a:ext cx="304800" cy="457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0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1000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4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5397"/>
            <a:ext cx="10058400" cy="565508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9982200" y="2057400"/>
            <a:ext cx="190500" cy="6477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3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9702801" cy="6858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/>
              <a:t>Creating </a:t>
            </a:r>
            <a:r>
              <a:rPr lang="en-GB" dirty="0" err="1"/>
              <a:t>Autoscaling</a:t>
            </a:r>
            <a:r>
              <a:rPr lang="en-GB" dirty="0"/>
              <a:t> Group</a:t>
            </a:r>
            <a:br>
              <a:rPr lang="en-GB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143000"/>
            <a:ext cx="8534400" cy="5181600"/>
          </a:xfrm>
        </p:spPr>
        <p:txBody>
          <a:bodyPr/>
          <a:lstStyle/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Create an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Autoscaling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Group and associate it with the EC2 instances.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Configure launch configurations with details like the Amazon Machine 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Image (AMI), instance type, and user data script.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Define scaling policies based on CPU utilization. 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For example, 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This example sets an alarm that triggers when the average CPU utilization is greater than 80% </a:t>
            </a:r>
            <a:r>
              <a:rPr lang="en-GB" sz="2600" dirty="0" smtClean="0">
                <a:solidFill>
                  <a:prstClr val="black"/>
                </a:solidFill>
                <a:latin typeface="Constantia"/>
              </a:rPr>
              <a:t>for one 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consecutive 5-minute periods.</a:t>
            </a: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726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66800" y="1981200"/>
            <a:ext cx="10439400" cy="3953465"/>
          </a:xfrm>
        </p:spPr>
        <p:txBody>
          <a:bodyPr/>
          <a:lstStyle/>
          <a:p>
            <a:r>
              <a:rPr lang="en-GB" sz="2400" b="1" dirty="0" smtClean="0">
                <a:solidFill>
                  <a:srgbClr val="00B050"/>
                </a:solidFill>
                <a:ea typeface="Tahoma" pitchFamily="34" charset="0"/>
                <a:cs typeface="Tahoma" pitchFamily="34" charset="0"/>
              </a:rPr>
              <a:t>OBJECTIVE</a:t>
            </a:r>
            <a:r>
              <a:rPr lang="en-GB" dirty="0" smtClean="0">
                <a:ea typeface="Tahoma" pitchFamily="34" charset="0"/>
                <a:cs typeface="Tahoma" pitchFamily="34" charset="0"/>
              </a:rPr>
              <a:t>: </a:t>
            </a:r>
          </a:p>
          <a:p>
            <a:endParaRPr lang="en-GB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GB" dirty="0" smtClean="0">
                <a:ea typeface="Tahoma" pitchFamily="34" charset="0"/>
                <a:cs typeface="Tahoma" pitchFamily="34" charset="0"/>
              </a:rPr>
              <a:t>Deploy </a:t>
            </a:r>
            <a:r>
              <a:rPr lang="en-GB" dirty="0">
                <a:ea typeface="Tahoma" pitchFamily="34" charset="0"/>
                <a:cs typeface="Tahoma" pitchFamily="34" charset="0"/>
              </a:rPr>
              <a:t>a scalable web application on AWS Cloud using various AWS services, ensuring high availability, performance, and security.</a:t>
            </a:r>
            <a:endParaRPr lang="en-IN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914400" y="762001"/>
            <a:ext cx="9742845" cy="761999"/>
          </a:xfrm>
        </p:spPr>
        <p:txBody>
          <a:bodyPr/>
          <a:lstStyle/>
          <a:p>
            <a:pPr marL="182880" indent="0">
              <a:buNone/>
            </a:pPr>
            <a:r>
              <a:rPr lang="en-GB" sz="4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INTRODUCTION</a:t>
            </a:r>
            <a:endParaRPr lang="en-IN" sz="4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85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38200"/>
            <a:ext cx="11178973" cy="5040000"/>
          </a:xfrm>
        </p:spPr>
      </p:pic>
    </p:spTree>
    <p:extLst>
      <p:ext uri="{BB962C8B-B14F-4D97-AF65-F5344CB8AC3E}">
        <p14:creationId xmlns:p14="http://schemas.microsoft.com/office/powerpoint/2010/main" val="339190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81000"/>
            <a:ext cx="9626601" cy="7620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>
                <a:solidFill>
                  <a:schemeClr val="tx1"/>
                </a:solidFill>
              </a:rPr>
              <a:t>Create launch template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79" y="1295400"/>
            <a:ext cx="8964373" cy="5040000"/>
          </a:xfrm>
        </p:spPr>
      </p:pic>
    </p:spTree>
    <p:extLst>
      <p:ext uri="{BB962C8B-B14F-4D97-AF65-F5344CB8AC3E}">
        <p14:creationId xmlns:p14="http://schemas.microsoft.com/office/powerpoint/2010/main" val="35917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9779001" cy="7620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>
                <a:solidFill>
                  <a:schemeClr val="tx1"/>
                </a:solidFill>
              </a:rPr>
              <a:t>Creating Load Balancer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9604684" cy="5400000"/>
          </a:xfrm>
        </p:spPr>
      </p:pic>
    </p:spTree>
    <p:extLst>
      <p:ext uri="{BB962C8B-B14F-4D97-AF65-F5344CB8AC3E}">
        <p14:creationId xmlns:p14="http://schemas.microsoft.com/office/powerpoint/2010/main" val="92424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9398001" cy="7620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/>
              <a:t> </a:t>
            </a:r>
            <a:r>
              <a:rPr lang="en-IN" dirty="0"/>
              <a:t>Creating Load Balancer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52600" y="1066800"/>
            <a:ext cx="8534400" cy="4663440"/>
          </a:xfrm>
        </p:spPr>
        <p:txBody>
          <a:bodyPr/>
          <a:lstStyle/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Create an Elastic Load Balancer (Application Load Balancer or Network Load Balancer).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Configure listeners and target groups to route traffic to instances in the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Autoscaling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Group</a:t>
            </a: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01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9550401" cy="6858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 smtClean="0">
                <a:solidFill>
                  <a:schemeClr val="tx1"/>
                </a:solidFill>
              </a:rPr>
              <a:t>Logging </a:t>
            </a:r>
            <a:r>
              <a:rPr lang="en-IN" dirty="0">
                <a:solidFill>
                  <a:schemeClr val="tx1"/>
                </a:solidFill>
              </a:rPr>
              <a:t>and Monitoring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219200"/>
            <a:ext cx="8534400" cy="2987040"/>
          </a:xfrm>
        </p:spPr>
        <p:txBody>
          <a:bodyPr/>
          <a:lstStyle/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Enable logging on the load balancer and instances.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Set up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Alarms to trigger based on CPU usage and other relevant metrics.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Monitor logs and alarms to troubleshoot any issues</a:t>
            </a: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040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972800" cy="1447800"/>
          </a:xfrm>
        </p:spPr>
        <p:txBody>
          <a:bodyPr/>
          <a:lstStyle/>
          <a:p>
            <a:pPr marL="0" indent="0" algn="l">
              <a:buNone/>
            </a:pPr>
            <a:r>
              <a:rPr lang="en-GB" sz="4800" dirty="0">
                <a:solidFill>
                  <a:schemeClr val="tx1"/>
                </a:solidFill>
              </a:rPr>
              <a:t>AWS services such as </a:t>
            </a:r>
            <a:r>
              <a:rPr lang="en-GB" sz="4800" dirty="0" err="1">
                <a:solidFill>
                  <a:schemeClr val="tx1"/>
                </a:solidFill>
              </a:rPr>
              <a:t>CloudWatch</a:t>
            </a:r>
            <a:r>
              <a:rPr lang="en-GB" sz="4800" dirty="0">
                <a:solidFill>
                  <a:schemeClr val="tx1"/>
                </a:solidFill>
              </a:rPr>
              <a:t> to automate scalability and elasticity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90600" y="1905000"/>
            <a:ext cx="9067800" cy="2301240"/>
          </a:xfrm>
        </p:spPr>
        <p:txBody>
          <a:bodyPr/>
          <a:lstStyle/>
          <a:p>
            <a:pPr marL="45720" indent="0">
              <a:buNone/>
            </a:pPr>
            <a:r>
              <a:rPr lang="en-IN" dirty="0"/>
              <a:t>1,Set Up Cloud Watch Alarms</a:t>
            </a:r>
          </a:p>
          <a:p>
            <a:pPr marL="4572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362200"/>
            <a:ext cx="9906000" cy="39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550401" cy="6858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>
                <a:solidFill>
                  <a:schemeClr val="tx1"/>
                </a:solidFill>
              </a:rPr>
              <a:t>Define Auto Scaling Policies</a:t>
            </a:r>
            <a:endParaRPr lang="en-IN" dirty="0"/>
          </a:p>
        </p:txBody>
      </p:sp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199"/>
            <a:ext cx="863186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550401" cy="6858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>
                <a:solidFill>
                  <a:schemeClr val="tx1"/>
                </a:solidFill>
              </a:rPr>
              <a:t>Cloud Watch metrics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7" y="1219199"/>
            <a:ext cx="8964374" cy="5040000"/>
          </a:xfrm>
        </p:spPr>
      </p:pic>
    </p:spTree>
    <p:extLst>
      <p:ext uri="{BB962C8B-B14F-4D97-AF65-F5344CB8AC3E}">
        <p14:creationId xmlns:p14="http://schemas.microsoft.com/office/powerpoint/2010/main" val="174445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9626601" cy="6858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>
                <a:solidFill>
                  <a:schemeClr val="tx1"/>
                </a:solidFill>
              </a:rPr>
              <a:t>Graph Showing CPU Utilization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5" y="1143000"/>
            <a:ext cx="9604670" cy="5400000"/>
          </a:xfrm>
        </p:spPr>
      </p:pic>
    </p:spTree>
    <p:extLst>
      <p:ext uri="{BB962C8B-B14F-4D97-AF65-F5344CB8AC3E}">
        <p14:creationId xmlns:p14="http://schemas.microsoft.com/office/powerpoint/2010/main" val="425774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0"/>
            <a:ext cx="9626601" cy="6096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 smtClean="0"/>
              <a:t>Testing </a:t>
            </a:r>
            <a:r>
              <a:rPr lang="en-IN" dirty="0"/>
              <a:t>and Validation: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600200"/>
            <a:ext cx="8534400" cy="260604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GB" dirty="0"/>
              <a:t>Test the deployed web application for functionality, performance, scalability, and reliability under varying loads. </a:t>
            </a:r>
            <a:endParaRPr lang="en-GB" dirty="0" smtClean="0"/>
          </a:p>
          <a:p>
            <a:pPr marL="45720" indent="0">
              <a:buNone/>
            </a:pPr>
            <a:endParaRPr lang="en-GB" dirty="0" smtClean="0"/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Conduct </a:t>
            </a:r>
            <a:r>
              <a:rPr lang="en-GB" dirty="0"/>
              <a:t>load testing, stress testing, and security testing to validate the application's resilience and responsiveness.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07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1905000"/>
            <a:ext cx="8109473" cy="4029665"/>
          </a:xfrm>
        </p:spPr>
        <p:txBody>
          <a:bodyPr>
            <a:normAutofit/>
          </a:bodyPr>
          <a:lstStyle/>
          <a:p>
            <a:r>
              <a:rPr lang="en-GB" b="1" dirty="0" smtClean="0"/>
              <a:t>1.Launch </a:t>
            </a:r>
            <a:r>
              <a:rPr lang="en-GB" b="1" dirty="0"/>
              <a:t>an EC2 Instance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/>
              <a:t>Login to AWS Console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/>
              <a:t>Navigate to EC2.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/>
              <a:t>Click "Launch Instance."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/>
              <a:t>Choose the "t2.micro" instance type.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/>
              <a:t>Configure other settings (VPC, security groups, key pair, etc.).</a:t>
            </a:r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/>
              <a:t>Security groups Port - </a:t>
            </a:r>
            <a:r>
              <a:rPr lang="en-US" dirty="0" smtClean="0"/>
              <a:t>80 for HTTP, Port- 22 for SSH.</a:t>
            </a:r>
            <a:endParaRPr lang="en-US" dirty="0"/>
          </a:p>
          <a:p>
            <a:pPr marL="285750" indent="-285750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/>
              <a:t>Launch the </a:t>
            </a:r>
            <a:r>
              <a:rPr lang="en-US" dirty="0" smtClean="0"/>
              <a:t>instance.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90109" y="685801"/>
            <a:ext cx="9567135" cy="914400"/>
          </a:xfrm>
        </p:spPr>
        <p:txBody>
          <a:bodyPr/>
          <a:lstStyle/>
          <a:p>
            <a:pPr marL="182880" indent="0">
              <a:buNone/>
            </a:pPr>
            <a:r>
              <a:rPr lang="en-US" sz="44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System </a:t>
            </a:r>
            <a:r>
              <a:rPr lang="en-US" sz="44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Requirements</a:t>
            </a:r>
            <a:endParaRPr lang="en-IN" sz="44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2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10439399" cy="7620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 smtClean="0"/>
              <a:t>Comprehensive </a:t>
            </a:r>
            <a:r>
              <a:rPr lang="en-IN" dirty="0"/>
              <a:t>testing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143000"/>
            <a:ext cx="8534400" cy="4267200"/>
          </a:xfrm>
        </p:spPr>
        <p:txBody>
          <a:bodyPr/>
          <a:lstStyle/>
          <a:p>
            <a:pPr marL="45720" indent="0">
              <a:buNone/>
            </a:pPr>
            <a:r>
              <a:rPr lang="en-IN" sz="2800" dirty="0">
                <a:solidFill>
                  <a:srgbClr val="00B050"/>
                </a:solidFill>
              </a:rPr>
              <a:t> Performance </a:t>
            </a:r>
            <a:r>
              <a:rPr lang="en-IN" sz="2800" dirty="0" smtClean="0">
                <a:solidFill>
                  <a:srgbClr val="00B050"/>
                </a:solidFill>
              </a:rPr>
              <a:t>testing</a:t>
            </a:r>
          </a:p>
          <a:p>
            <a:pPr marL="45720" indent="0">
              <a:buNone/>
            </a:pPr>
            <a:endParaRPr lang="en-GB" dirty="0">
              <a:solidFill>
                <a:srgbClr val="00B050"/>
              </a:solidFill>
            </a:endParaRPr>
          </a:p>
          <a:p>
            <a:pPr marL="274320" lvl="0" indent="-274320" algn="just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Performance Testing is a process of testing a software application under a specific workload</a:t>
            </a:r>
          </a:p>
          <a:p>
            <a:pPr marL="274320" lvl="0" indent="-274320" algn="just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Testing is performed to test the speed reliability response time and resource usage</a:t>
            </a:r>
          </a:p>
          <a:p>
            <a:pPr marL="274320" lvl="0" indent="-274320" algn="just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The focus is on identifying and </a:t>
            </a:r>
            <a:r>
              <a:rPr lang="en-GB" sz="2600" dirty="0" smtClean="0">
                <a:solidFill>
                  <a:prstClr val="black"/>
                </a:solidFill>
                <a:latin typeface="Constantia"/>
              </a:rPr>
              <a:t>eliminating any 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resistances in the software application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738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10591799" cy="12192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/>
              <a:t>Tool used for performance testing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47800" y="1524000"/>
            <a:ext cx="8534400" cy="3886200"/>
          </a:xfrm>
        </p:spPr>
        <p:txBody>
          <a:bodyPr/>
          <a:lstStyle/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3200" dirty="0">
                <a:solidFill>
                  <a:srgbClr val="C00000"/>
                </a:solidFill>
                <a:latin typeface="Constantia"/>
              </a:rPr>
              <a:t> </a:t>
            </a:r>
            <a:r>
              <a:rPr lang="en-GB" sz="3200" dirty="0" err="1">
                <a:solidFill>
                  <a:srgbClr val="C00000"/>
                </a:solidFill>
                <a:latin typeface="Constantia"/>
              </a:rPr>
              <a:t>Jmeter</a:t>
            </a:r>
            <a:endParaRPr lang="en-GB" sz="3200" dirty="0">
              <a:solidFill>
                <a:srgbClr val="C00000"/>
              </a:solidFill>
              <a:latin typeface="Constantia"/>
            </a:endParaRP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en-GB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 algn="just">
              <a:spcAft>
                <a:spcPts val="0"/>
              </a:spcAft>
              <a:buClr>
                <a:srgbClr val="0BD0D9"/>
              </a:buClr>
              <a:buSzPct val="95000"/>
              <a:buFont typeface="Arial" pitchFamily="34" charset="0"/>
              <a:buChar char="•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The Apache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JMeter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is an open-source </a:t>
            </a:r>
            <a:r>
              <a:rPr lang="en-GB" sz="2600" dirty="0" smtClean="0">
                <a:solidFill>
                  <a:prstClr val="black"/>
                </a:solidFill>
                <a:latin typeface="Constantia"/>
              </a:rPr>
              <a:t>purely 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java based software</a:t>
            </a:r>
          </a:p>
          <a:p>
            <a:pPr marL="274320" lvl="0" indent="-274320" algn="just">
              <a:spcAft>
                <a:spcPts val="0"/>
              </a:spcAft>
              <a:buClr>
                <a:srgbClr val="0BD0D9"/>
              </a:buClr>
              <a:buSzPct val="95000"/>
              <a:buFont typeface="Arial" pitchFamily="34" charset="0"/>
              <a:buChar char="•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It is used to test load testing </a:t>
            </a:r>
            <a:r>
              <a:rPr lang="en-GB" sz="2600" dirty="0" smtClean="0">
                <a:solidFill>
                  <a:prstClr val="black"/>
                </a:solidFill>
                <a:latin typeface="Constantia"/>
              </a:rPr>
              <a:t>functional behaviour 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and measuring performance</a:t>
            </a:r>
          </a:p>
          <a:p>
            <a:pPr marL="274320" lvl="0" indent="-274320" algn="just">
              <a:spcAft>
                <a:spcPts val="0"/>
              </a:spcAft>
              <a:buClr>
                <a:srgbClr val="0BD0D9"/>
              </a:buClr>
              <a:buSzPct val="95000"/>
              <a:buFont typeface="Arial" pitchFamily="34" charset="0"/>
              <a:buChar char="•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Initially,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Jmeter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 was  developed to test applications but now has expanded to other test functions.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1272227"/>
            <a:ext cx="213995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54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9753600" cy="8382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/>
              <a:t>Installing </a:t>
            </a:r>
            <a:r>
              <a:rPr lang="en-IN" dirty="0" err="1"/>
              <a:t>jmeter</a:t>
            </a:r>
            <a:r>
              <a:rPr lang="en-IN" dirty="0"/>
              <a:t>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447800"/>
            <a:ext cx="8534400" cy="4648200"/>
          </a:xfrm>
        </p:spPr>
        <p:txBody>
          <a:bodyPr/>
          <a:lstStyle/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Prerequisites to Install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Jmeter</a:t>
            </a:r>
            <a:endParaRPr lang="en-GB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Since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Jmeter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 is purely java –based, having  Java on the desktop is a must.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 err="1">
                <a:solidFill>
                  <a:prstClr val="black"/>
                </a:solidFill>
                <a:latin typeface="Constantia"/>
              </a:rPr>
              <a:t>Jmeter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 is compatible with Operating Systems like:</a:t>
            </a:r>
          </a:p>
          <a:p>
            <a:pPr marL="1188720" lvl="3" indent="-210312">
              <a:spcAft>
                <a:spcPts val="0"/>
              </a:spcAft>
              <a:buClr>
                <a:srgbClr val="0BD0D9"/>
              </a:buClr>
              <a:buSzPct val="65000"/>
              <a:buFont typeface="Courier New" pitchFamily="49" charset="0"/>
              <a:buChar char="o"/>
            </a:pPr>
            <a:r>
              <a:rPr lang="en-GB" sz="2800" dirty="0">
                <a:solidFill>
                  <a:prstClr val="black"/>
                </a:solidFill>
                <a:latin typeface="Constantia"/>
              </a:rPr>
              <a:t>Linux</a:t>
            </a:r>
          </a:p>
          <a:p>
            <a:pPr marL="1188720" lvl="3" indent="-210312">
              <a:spcAft>
                <a:spcPts val="0"/>
              </a:spcAft>
              <a:buClr>
                <a:srgbClr val="0BD0D9"/>
              </a:buClr>
              <a:buSzPct val="65000"/>
              <a:buFont typeface="Courier New" pitchFamily="49" charset="0"/>
              <a:buChar char="o"/>
            </a:pPr>
            <a:r>
              <a:rPr lang="en-GB" sz="2800" dirty="0">
                <a:solidFill>
                  <a:prstClr val="black"/>
                </a:solidFill>
                <a:latin typeface="Constantia"/>
              </a:rPr>
              <a:t>Windows</a:t>
            </a:r>
          </a:p>
          <a:p>
            <a:pPr marL="1188720" lvl="3" indent="-210312">
              <a:spcAft>
                <a:spcPts val="0"/>
              </a:spcAft>
              <a:buClr>
                <a:srgbClr val="0BD0D9"/>
              </a:buClr>
              <a:buSzPct val="65000"/>
              <a:buFont typeface="Courier New" pitchFamily="49" charset="0"/>
              <a:buChar char="o"/>
            </a:pPr>
            <a:r>
              <a:rPr lang="en-GB" sz="2800" dirty="0">
                <a:solidFill>
                  <a:prstClr val="black"/>
                </a:solidFill>
                <a:latin typeface="Constantia"/>
              </a:rPr>
              <a:t>Mac OS</a:t>
            </a:r>
          </a:p>
          <a:p>
            <a:pPr marL="1188720" lvl="3" indent="-210312">
              <a:spcAft>
                <a:spcPts val="0"/>
              </a:spcAft>
              <a:buClr>
                <a:srgbClr val="0BD0D9"/>
              </a:buClr>
              <a:buSzPct val="65000"/>
              <a:buFont typeface="Courier New" pitchFamily="49" charset="0"/>
              <a:buChar char="o"/>
            </a:pPr>
            <a:r>
              <a:rPr lang="en-GB" sz="2800" dirty="0">
                <a:solidFill>
                  <a:prstClr val="black"/>
                </a:solidFill>
                <a:latin typeface="Constantia"/>
              </a:rPr>
              <a:t>Ubuntu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703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550401" cy="7620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/>
              <a:t>1.Check if Java Is Installed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295400"/>
            <a:ext cx="8534400" cy="4419600"/>
          </a:xfrm>
        </p:spPr>
        <p:txBody>
          <a:bodyPr/>
          <a:lstStyle/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Open the command prompt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Put the command java –version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en-GB" sz="2600" dirty="0">
              <a:solidFill>
                <a:prstClr val="black"/>
              </a:solidFill>
              <a:latin typeface="Constantia"/>
            </a:endParaRPr>
          </a:p>
          <a:p>
            <a:pPr marL="45720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09799"/>
            <a:ext cx="9448800" cy="44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550401" cy="7620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/>
              <a:t>2.Download </a:t>
            </a:r>
            <a:r>
              <a:rPr lang="en-GB" dirty="0" err="1"/>
              <a:t>Jmeter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447800"/>
            <a:ext cx="8534400" cy="4572000"/>
          </a:xfrm>
        </p:spPr>
        <p:txBody>
          <a:bodyPr/>
          <a:lstStyle/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To download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JMeter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go to the Apache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JMeter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website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600" dirty="0">
                <a:solidFill>
                  <a:prstClr val="black"/>
                </a:solidFill>
                <a:latin typeface="Constantia"/>
                <a:hlinkClick r:id="rId2"/>
              </a:rPr>
              <a:t>https://jmeter.apache.org/download_jmeter.cgi</a:t>
            </a: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On the website go to the binaries section and download the zip file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Wait for the zip folder to be downloaded</a:t>
            </a:r>
          </a:p>
          <a:p>
            <a:pPr marL="4572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751997"/>
            <a:ext cx="7920880" cy="24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9779001" cy="6858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 smtClean="0"/>
              <a:t>3</a:t>
            </a:r>
            <a:r>
              <a:rPr lang="en-IN" dirty="0"/>
              <a:t>. Install </a:t>
            </a:r>
            <a:r>
              <a:rPr lang="en-IN" dirty="0" err="1"/>
              <a:t>JMeter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47800" y="1371600"/>
            <a:ext cx="8534400" cy="3931920"/>
          </a:xfrm>
        </p:spPr>
        <p:txBody>
          <a:bodyPr/>
          <a:lstStyle/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Once the zip folder is downloaded, go to the folder location, and then extract the zip folder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en-GB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Once the folder is extracted go inside that folder and then go inside the bin folder here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en-GB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In the bin folder open the jmeter.bat file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833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550401" cy="6858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err="1"/>
              <a:t>JMeter.batch</a:t>
            </a:r>
            <a:r>
              <a:rPr lang="en-GB" dirty="0"/>
              <a:t>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44247"/>
            <a:ext cx="9296400" cy="50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3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9626601" cy="9144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/>
              <a:t>4</a:t>
            </a:r>
            <a:r>
              <a:rPr lang="en-GB" dirty="0"/>
              <a:t>. Create the First test plan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219200"/>
            <a:ext cx="9601200" cy="4800600"/>
          </a:xfrm>
        </p:spPr>
        <p:txBody>
          <a:bodyPr/>
          <a:lstStyle/>
          <a:p>
            <a:r>
              <a:rPr lang="en-GB" dirty="0"/>
              <a:t>The first step in creating the test plan is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</a:rPr>
              <a:t>Adding a Thread Group</a:t>
            </a:r>
          </a:p>
          <a:p>
            <a:r>
              <a:rPr lang="en-GB" dirty="0"/>
              <a:t>Open the </a:t>
            </a:r>
            <a:r>
              <a:rPr lang="en-GB" dirty="0" err="1"/>
              <a:t>JMeter</a:t>
            </a:r>
            <a:r>
              <a:rPr lang="en-GB" dirty="0"/>
              <a:t> window</a:t>
            </a:r>
          </a:p>
          <a:p>
            <a:r>
              <a:rPr lang="en-GB" dirty="0"/>
              <a:t>The window is divided into two parts. The left side has all the added elements, while the right side has all the elements' configurations.</a:t>
            </a:r>
          </a:p>
          <a:p>
            <a:r>
              <a:rPr lang="en-GB" dirty="0"/>
              <a:t>Rename the test plan and save it</a:t>
            </a:r>
          </a:p>
          <a:p>
            <a:r>
              <a:rPr lang="en-GB" dirty="0"/>
              <a:t>Now, rename it as the </a:t>
            </a:r>
            <a:r>
              <a:rPr lang="en-GB" dirty="0" err="1"/>
              <a:t>FirstJMeter</a:t>
            </a:r>
            <a:r>
              <a:rPr lang="en-GB" dirty="0"/>
              <a:t>.</a:t>
            </a:r>
          </a:p>
          <a:p>
            <a:r>
              <a:rPr lang="en-GB" dirty="0"/>
              <a:t>Right-click on the test plan.</a:t>
            </a:r>
          </a:p>
          <a:p>
            <a:r>
              <a:rPr lang="en-GB" dirty="0"/>
              <a:t>Go to add -&gt; Threads (Users) -&gt; Thread Group</a:t>
            </a:r>
            <a:endParaRPr lang="en-IN" dirty="0"/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522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9448800" cy="5364480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400" dirty="0">
                <a:solidFill>
                  <a:prstClr val="black"/>
                </a:solidFill>
                <a:latin typeface="Constantia"/>
              </a:rPr>
              <a:t>Now, once you click on the Thread Group, there are three things on the screen that are important concerning the </a:t>
            </a:r>
            <a:r>
              <a:rPr lang="en-GB" sz="2400" dirty="0">
                <a:solidFill>
                  <a:prstClr val="black"/>
                </a:solidFill>
                <a:latin typeface="Constantia"/>
                <a:hlinkClick r:id="rId2" tooltip="load test"/>
              </a:rPr>
              <a:t>load test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: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400" dirty="0">
                <a:solidFill>
                  <a:prstClr val="black"/>
                </a:solidFill>
                <a:latin typeface="Constantia"/>
              </a:rPr>
              <a:t>The number of threads (users):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400" dirty="0" smtClean="0">
                <a:solidFill>
                  <a:prstClr val="black"/>
                </a:solidFill>
                <a:latin typeface="Constantia"/>
              </a:rPr>
              <a:t>        This 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is the number of threads or users </a:t>
            </a:r>
            <a:r>
              <a:rPr lang="en-GB" sz="2400" dirty="0" err="1">
                <a:solidFill>
                  <a:prstClr val="black"/>
                </a:solidFill>
                <a:latin typeface="Constantia"/>
              </a:rPr>
              <a:t>JMeter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 will simulate.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400" dirty="0" smtClean="0">
                <a:solidFill>
                  <a:prstClr val="black"/>
                </a:solidFill>
                <a:latin typeface="Constantia"/>
              </a:rPr>
              <a:t>         Let's 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make it </a:t>
            </a:r>
            <a:r>
              <a:rPr lang="en-GB" sz="2400" dirty="0">
                <a:solidFill>
                  <a:srgbClr val="00B050"/>
                </a:solidFill>
                <a:latin typeface="Constantia"/>
              </a:rPr>
              <a:t>100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400" dirty="0">
                <a:solidFill>
                  <a:prstClr val="black"/>
                </a:solidFill>
                <a:latin typeface="Constantia"/>
              </a:rPr>
              <a:t>Ramp-Up Period (in seconds):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400" dirty="0" smtClean="0">
                <a:solidFill>
                  <a:prstClr val="black"/>
                </a:solidFill>
                <a:latin typeface="Constantia"/>
              </a:rPr>
              <a:t>       This 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is the time that </a:t>
            </a:r>
            <a:r>
              <a:rPr lang="en-GB" sz="2400" dirty="0" err="1">
                <a:solidFill>
                  <a:prstClr val="black"/>
                </a:solidFill>
                <a:latin typeface="Constantia"/>
              </a:rPr>
              <a:t>JMeter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 takes before starting the thread </a:t>
            </a:r>
            <a:r>
              <a:rPr lang="en-GB" sz="2400" dirty="0" smtClean="0">
                <a:solidFill>
                  <a:prstClr val="black"/>
                </a:solidFill>
                <a:latin typeface="Constantia"/>
              </a:rPr>
              <a:t> over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.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400" dirty="0" smtClean="0">
                <a:solidFill>
                  <a:prstClr val="black"/>
                </a:solidFill>
                <a:latin typeface="Constantia"/>
              </a:rPr>
              <a:t>       Let’s 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keep this as </a:t>
            </a:r>
            <a:r>
              <a:rPr lang="en-GB" sz="2400" dirty="0">
                <a:solidFill>
                  <a:srgbClr val="00B050"/>
                </a:solidFill>
                <a:latin typeface="Constantia"/>
              </a:rPr>
              <a:t>12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400" dirty="0">
                <a:solidFill>
                  <a:prstClr val="black"/>
                </a:solidFill>
                <a:latin typeface="Constantia"/>
              </a:rPr>
              <a:t>Loop Count: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400" dirty="0" smtClean="0">
                <a:solidFill>
                  <a:prstClr val="black"/>
                </a:solidFill>
                <a:latin typeface="Constantia"/>
              </a:rPr>
              <a:t>         This 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is the number of times the test will be executed.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400" dirty="0" smtClean="0">
                <a:solidFill>
                  <a:prstClr val="black"/>
                </a:solidFill>
                <a:latin typeface="Constantia"/>
              </a:rPr>
              <a:t>         And </a:t>
            </a:r>
            <a:r>
              <a:rPr lang="en-GB" sz="2400" dirty="0">
                <a:solidFill>
                  <a:prstClr val="black"/>
                </a:solidFill>
                <a:latin typeface="Constantia"/>
              </a:rPr>
              <a:t>this one, let's leave it to be </a:t>
            </a:r>
            <a:r>
              <a:rPr lang="en-GB" sz="2400" dirty="0">
                <a:solidFill>
                  <a:srgbClr val="00B050"/>
                </a:solidFill>
                <a:latin typeface="Constantia"/>
              </a:rPr>
              <a:t>10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74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0" y="533400"/>
            <a:ext cx="10244984" cy="5760000"/>
          </a:xfrm>
        </p:spPr>
      </p:pic>
    </p:spTree>
    <p:extLst>
      <p:ext uri="{BB962C8B-B14F-4D97-AF65-F5344CB8AC3E}">
        <p14:creationId xmlns:p14="http://schemas.microsoft.com/office/powerpoint/2010/main" val="32139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85800"/>
            <a:ext cx="8136629" cy="5040000"/>
          </a:xfr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5638800" y="2743200"/>
            <a:ext cx="3429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5800" y="2286000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/>
              <a:t>Create a web sever by using EC2 instance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4609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81000"/>
            <a:ext cx="9550401" cy="7620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/>
              <a:t>Add </a:t>
            </a:r>
            <a:r>
              <a:rPr lang="en-GB" dirty="0"/>
              <a:t>an HTTP Request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295400"/>
            <a:ext cx="9753600" cy="4038600"/>
          </a:xfrm>
        </p:spPr>
        <p:txBody>
          <a:bodyPr/>
          <a:lstStyle/>
          <a:p>
            <a:r>
              <a:rPr lang="en-GB" dirty="0"/>
              <a:t>Right-click on </a:t>
            </a:r>
            <a:r>
              <a:rPr lang="en-GB" dirty="0" err="1"/>
              <a:t>FirstJMeter</a:t>
            </a:r>
            <a:r>
              <a:rPr lang="en-GB" dirty="0"/>
              <a:t> and again go to </a:t>
            </a:r>
            <a:r>
              <a:rPr lang="en-GB" dirty="0" smtClean="0"/>
              <a:t>add</a:t>
            </a:r>
          </a:p>
          <a:p>
            <a:pPr marL="45720" indent="0">
              <a:buNone/>
            </a:pPr>
            <a:endParaRPr lang="en-GB" dirty="0"/>
          </a:p>
          <a:p>
            <a:r>
              <a:rPr lang="en-GB" dirty="0"/>
              <a:t>In the drop-down select </a:t>
            </a:r>
            <a:r>
              <a:rPr lang="en-GB" dirty="0" smtClean="0"/>
              <a:t>samplers</a:t>
            </a:r>
          </a:p>
          <a:p>
            <a:pPr marL="0" indent="0">
              <a:buNone/>
            </a:pPr>
            <a:r>
              <a:rPr lang="en-GB" dirty="0" smtClean="0"/>
              <a:t>  These </a:t>
            </a:r>
            <a:r>
              <a:rPr lang="en-GB" dirty="0"/>
              <a:t>are all the types of requests that </a:t>
            </a:r>
            <a:r>
              <a:rPr lang="en-GB" dirty="0" err="1"/>
              <a:t>JMeter</a:t>
            </a:r>
            <a:r>
              <a:rPr lang="en-GB" dirty="0"/>
              <a:t> can work on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For </a:t>
            </a:r>
            <a:r>
              <a:rPr lang="en-GB" dirty="0"/>
              <a:t>now, choose the simplest of them all, the HTTP request. </a:t>
            </a:r>
          </a:p>
          <a:p>
            <a:pPr marL="0" indent="0">
              <a:buNone/>
            </a:pPr>
            <a:r>
              <a:rPr lang="en-GB" dirty="0" smtClean="0"/>
              <a:t>   Here </a:t>
            </a:r>
            <a:r>
              <a:rPr lang="en-GB" dirty="0"/>
              <a:t>you will have to give the address to some home pages </a:t>
            </a:r>
            <a:r>
              <a:rPr lang="en-GB" dirty="0" smtClean="0"/>
              <a:t>or websites</a:t>
            </a:r>
            <a:r>
              <a:rPr lang="en-GB" dirty="0"/>
              <a:t>.</a:t>
            </a:r>
          </a:p>
          <a:p>
            <a:endParaRPr lang="en-GB" dirty="0"/>
          </a:p>
          <a:p>
            <a:pPr marL="45720" indent="0">
              <a:buNone/>
            </a:pPr>
            <a:r>
              <a:rPr lang="en-GB" dirty="0" smtClean="0"/>
              <a:t>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9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10244984" cy="5760000"/>
          </a:xfrm>
        </p:spPr>
      </p:pic>
    </p:spTree>
    <p:extLst>
      <p:ext uri="{BB962C8B-B14F-4D97-AF65-F5344CB8AC3E}">
        <p14:creationId xmlns:p14="http://schemas.microsoft.com/office/powerpoint/2010/main" val="19643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10744200" cy="5364480"/>
          </a:xfrm>
        </p:spPr>
        <p:txBody>
          <a:bodyPr>
            <a:normAutofit lnSpcReduction="10000"/>
          </a:bodyPr>
          <a:lstStyle/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Now, rename it to be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HomePages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.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Here, in the Server Name or IP box, you have to give the server name or the IP.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600" dirty="0">
                <a:solidFill>
                  <a:prstClr val="black"/>
                </a:solidFill>
                <a:latin typeface="Constantia"/>
              </a:rPr>
              <a:t>Copy the IP </a:t>
            </a:r>
            <a:endParaRPr lang="en-IN" sz="2600" dirty="0" smtClean="0">
              <a:solidFill>
                <a:prstClr val="black"/>
              </a:solidFill>
              <a:latin typeface="Constantia"/>
            </a:endParaRP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Come back to the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JMeter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window and paste it into the Server Name </a:t>
            </a:r>
            <a:r>
              <a:rPr lang="en-GB" sz="2600" dirty="0" smtClean="0">
                <a:solidFill>
                  <a:prstClr val="black"/>
                </a:solidFill>
                <a:latin typeface="Constantia"/>
              </a:rPr>
              <a:t>box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en-GB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Don't give HTTP or HTTPS since these are protocols that will come in the other box. They will be automatically taken in the HTTP request case</a:t>
            </a:r>
            <a:r>
              <a:rPr lang="en-GB" sz="2600" dirty="0" smtClean="0">
                <a:solidFill>
                  <a:prstClr val="black"/>
                </a:solidFill>
                <a:latin typeface="Constantia"/>
              </a:rPr>
              <a:t>.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en-GB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Then in the path dialog box, leave a forward slash there.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91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4800"/>
            <a:ext cx="10244984" cy="5760000"/>
          </a:xfrm>
        </p:spPr>
      </p:pic>
    </p:spTree>
    <p:extLst>
      <p:ext uri="{BB962C8B-B14F-4D97-AF65-F5344CB8AC3E}">
        <p14:creationId xmlns:p14="http://schemas.microsoft.com/office/powerpoint/2010/main" val="82233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550401" cy="8382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/>
              <a:t>Add Listeners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219200"/>
            <a:ext cx="8534400" cy="4191000"/>
          </a:xfrm>
        </p:spPr>
        <p:txBody>
          <a:bodyPr/>
          <a:lstStyle/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To determine what the results of the test will be, you need to add some more test elements.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Right-click on Performance Testing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Go to listener options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en-GB" sz="2600" dirty="0">
              <a:solidFill>
                <a:prstClr val="black"/>
              </a:solidFill>
              <a:latin typeface="Constantia"/>
            </a:endParaRP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For now, select the two of these: 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View results in table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View results tree</a:t>
            </a: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117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7200"/>
            <a:ext cx="10244984" cy="5760000"/>
          </a:xfrm>
        </p:spPr>
      </p:pic>
    </p:spTree>
    <p:extLst>
      <p:ext uri="{BB962C8B-B14F-4D97-AF65-F5344CB8AC3E}">
        <p14:creationId xmlns:p14="http://schemas.microsoft.com/office/powerpoint/2010/main" val="36609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33400"/>
            <a:ext cx="10244984" cy="5760000"/>
          </a:xfrm>
        </p:spPr>
      </p:pic>
    </p:spTree>
    <p:extLst>
      <p:ext uri="{BB962C8B-B14F-4D97-AF65-F5344CB8AC3E}">
        <p14:creationId xmlns:p14="http://schemas.microsoft.com/office/powerpoint/2010/main" val="227847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9855201" cy="5334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/>
              <a:t>View </a:t>
            </a:r>
            <a:r>
              <a:rPr lang="en-GB" dirty="0"/>
              <a:t>results in tree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10244994" cy="5760000"/>
          </a:xfrm>
        </p:spPr>
      </p:pic>
    </p:spTree>
    <p:extLst>
      <p:ext uri="{BB962C8B-B14F-4D97-AF65-F5344CB8AC3E}">
        <p14:creationId xmlns:p14="http://schemas.microsoft.com/office/powerpoint/2010/main" val="97449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9855201" cy="6858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/>
              <a:t>View </a:t>
            </a:r>
            <a:r>
              <a:rPr lang="en-GB" dirty="0"/>
              <a:t>results in table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10256951" cy="57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11125200" cy="1828800"/>
          </a:xfrm>
        </p:spPr>
        <p:txBody>
          <a:bodyPr/>
          <a:lstStyle/>
          <a:p>
            <a:pPr marL="0" indent="0" algn="l">
              <a:buNone/>
            </a:pPr>
            <a:r>
              <a:rPr lang="en-IN" sz="4400" dirty="0" err="1"/>
              <a:t>CloudWatch</a:t>
            </a:r>
            <a:r>
              <a:rPr lang="en-IN" sz="4400" dirty="0"/>
              <a:t> for Monitoring </a:t>
            </a:r>
            <a:r>
              <a:rPr lang="en-IN" sz="4400" dirty="0" smtClean="0"/>
              <a:t>and Logging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143000"/>
            <a:ext cx="10134600" cy="5181600"/>
          </a:xfrm>
        </p:spPr>
        <p:txBody>
          <a:bodyPr/>
          <a:lstStyle/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Configure EC2 to send application logs to 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log groups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600" dirty="0">
                <a:solidFill>
                  <a:prstClr val="black"/>
                </a:solidFill>
                <a:latin typeface="Constantia"/>
              </a:rPr>
              <a:t>Create a new IAM role, select EC2 Service and this policy - </a:t>
            </a:r>
            <a:r>
              <a:rPr lang="en-IN" sz="2600" dirty="0" err="1">
                <a:solidFill>
                  <a:prstClr val="black"/>
                </a:solidFill>
                <a:latin typeface="Constantia"/>
              </a:rPr>
              <a:t>CloudWatchAgentServerPolicy</a:t>
            </a: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600" dirty="0">
                <a:solidFill>
                  <a:prstClr val="black"/>
                </a:solidFill>
                <a:latin typeface="Constantia"/>
              </a:rPr>
              <a:t>Create a EC2 instance, allow </a:t>
            </a:r>
            <a:r>
              <a:rPr lang="en-IN" sz="2600" dirty="0" err="1">
                <a:solidFill>
                  <a:prstClr val="black"/>
                </a:solidFill>
                <a:latin typeface="Constantia"/>
              </a:rPr>
              <a:t>ssh</a:t>
            </a:r>
            <a:r>
              <a:rPr lang="en-IN" sz="2600" dirty="0">
                <a:solidFill>
                  <a:prstClr val="black"/>
                </a:solidFill>
                <a:latin typeface="Constantia"/>
              </a:rPr>
              <a:t> port and attach the above IAM role to the instance.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600" dirty="0">
                <a:solidFill>
                  <a:prstClr val="black"/>
                </a:solidFill>
                <a:latin typeface="Constantia"/>
              </a:rPr>
              <a:t>Install java</a:t>
            </a: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en-IN" sz="2600" dirty="0">
              <a:solidFill>
                <a:prstClr val="black"/>
              </a:solidFill>
              <a:latin typeface="Constantia"/>
            </a:endParaRP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600" dirty="0" err="1">
                <a:solidFill>
                  <a:prstClr val="black"/>
                </a:solidFill>
                <a:latin typeface="Constantia"/>
              </a:rPr>
              <a:t>sudo</a:t>
            </a:r>
            <a:r>
              <a:rPr lang="en-IN" sz="2600" dirty="0">
                <a:solidFill>
                  <a:prstClr val="black"/>
                </a:solidFill>
                <a:latin typeface="Constantia"/>
              </a:rPr>
              <a:t> yum -y install java-1.8.0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784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801101" y="3457577"/>
            <a:ext cx="3390900" cy="3400425"/>
          </a:xfrm>
          <a:custGeom>
            <a:avLst/>
            <a:gdLst/>
            <a:ahLst/>
            <a:cxnLst/>
            <a:rect l="l" t="t" r="r" b="b"/>
            <a:pathLst>
              <a:path w="3390900" h="3400425">
                <a:moveTo>
                  <a:pt x="3390773" y="0"/>
                </a:moveTo>
                <a:lnTo>
                  <a:pt x="3386581" y="163956"/>
                </a:lnTo>
                <a:lnTo>
                  <a:pt x="3383827" y="211913"/>
                </a:lnTo>
                <a:lnTo>
                  <a:pt x="3380399" y="259691"/>
                </a:lnTo>
                <a:lnTo>
                  <a:pt x="3376300" y="307285"/>
                </a:lnTo>
                <a:lnTo>
                  <a:pt x="3371536" y="354692"/>
                </a:lnTo>
                <a:lnTo>
                  <a:pt x="3366111" y="401907"/>
                </a:lnTo>
                <a:lnTo>
                  <a:pt x="3360030" y="448924"/>
                </a:lnTo>
                <a:lnTo>
                  <a:pt x="3353298" y="495741"/>
                </a:lnTo>
                <a:lnTo>
                  <a:pt x="3345918" y="542352"/>
                </a:lnTo>
                <a:lnTo>
                  <a:pt x="3337896" y="588753"/>
                </a:lnTo>
                <a:lnTo>
                  <a:pt x="3329236" y="634939"/>
                </a:lnTo>
                <a:lnTo>
                  <a:pt x="3319943" y="680906"/>
                </a:lnTo>
                <a:lnTo>
                  <a:pt x="3310021" y="726650"/>
                </a:lnTo>
                <a:lnTo>
                  <a:pt x="3299475" y="772165"/>
                </a:lnTo>
                <a:lnTo>
                  <a:pt x="3288310" y="817448"/>
                </a:lnTo>
                <a:lnTo>
                  <a:pt x="3276529" y="862494"/>
                </a:lnTo>
                <a:lnTo>
                  <a:pt x="3264139" y="907298"/>
                </a:lnTo>
                <a:lnTo>
                  <a:pt x="3251142" y="951856"/>
                </a:lnTo>
                <a:lnTo>
                  <a:pt x="3237545" y="996164"/>
                </a:lnTo>
                <a:lnTo>
                  <a:pt x="3223351" y="1040217"/>
                </a:lnTo>
                <a:lnTo>
                  <a:pt x="3208565" y="1084011"/>
                </a:lnTo>
                <a:lnTo>
                  <a:pt x="3193191" y="1127541"/>
                </a:lnTo>
                <a:lnTo>
                  <a:pt x="3177235" y="1170802"/>
                </a:lnTo>
                <a:lnTo>
                  <a:pt x="3160701" y="1213790"/>
                </a:lnTo>
                <a:lnTo>
                  <a:pt x="3143593" y="1256501"/>
                </a:lnTo>
                <a:lnTo>
                  <a:pt x="3125916" y="1298931"/>
                </a:lnTo>
                <a:lnTo>
                  <a:pt x="3107674" y="1341074"/>
                </a:lnTo>
                <a:lnTo>
                  <a:pt x="3088873" y="1382926"/>
                </a:lnTo>
                <a:lnTo>
                  <a:pt x="3069516" y="1424483"/>
                </a:lnTo>
                <a:lnTo>
                  <a:pt x="3049609" y="1465740"/>
                </a:lnTo>
                <a:lnTo>
                  <a:pt x="3029155" y="1506693"/>
                </a:lnTo>
                <a:lnTo>
                  <a:pt x="3008160" y="1547337"/>
                </a:lnTo>
                <a:lnTo>
                  <a:pt x="2986629" y="1587668"/>
                </a:lnTo>
                <a:lnTo>
                  <a:pt x="2964564" y="1627682"/>
                </a:lnTo>
                <a:lnTo>
                  <a:pt x="2941973" y="1667373"/>
                </a:lnTo>
                <a:lnTo>
                  <a:pt x="2918858" y="1706738"/>
                </a:lnTo>
                <a:lnTo>
                  <a:pt x="2895224" y="1745772"/>
                </a:lnTo>
                <a:lnTo>
                  <a:pt x="2871076" y="1784470"/>
                </a:lnTo>
                <a:lnTo>
                  <a:pt x="2846419" y="1822828"/>
                </a:lnTo>
                <a:lnTo>
                  <a:pt x="2821258" y="1860841"/>
                </a:lnTo>
                <a:lnTo>
                  <a:pt x="2795596" y="1898506"/>
                </a:lnTo>
                <a:lnTo>
                  <a:pt x="2769438" y="1935817"/>
                </a:lnTo>
                <a:lnTo>
                  <a:pt x="2742789" y="1972770"/>
                </a:lnTo>
                <a:lnTo>
                  <a:pt x="2715654" y="2009360"/>
                </a:lnTo>
                <a:lnTo>
                  <a:pt x="2688037" y="2045584"/>
                </a:lnTo>
                <a:lnTo>
                  <a:pt x="2659943" y="2081436"/>
                </a:lnTo>
                <a:lnTo>
                  <a:pt x="2631376" y="2116913"/>
                </a:lnTo>
                <a:lnTo>
                  <a:pt x="2602341" y="2152009"/>
                </a:lnTo>
                <a:lnTo>
                  <a:pt x="2572843" y="2186720"/>
                </a:lnTo>
                <a:lnTo>
                  <a:pt x="2542885" y="2221042"/>
                </a:lnTo>
                <a:lnTo>
                  <a:pt x="2512473" y="2254970"/>
                </a:lnTo>
                <a:lnTo>
                  <a:pt x="2481612" y="2288499"/>
                </a:lnTo>
                <a:lnTo>
                  <a:pt x="2450305" y="2321626"/>
                </a:lnTo>
                <a:lnTo>
                  <a:pt x="2418558" y="2354346"/>
                </a:lnTo>
                <a:lnTo>
                  <a:pt x="2386375" y="2386654"/>
                </a:lnTo>
                <a:lnTo>
                  <a:pt x="2353760" y="2418546"/>
                </a:lnTo>
                <a:lnTo>
                  <a:pt x="2320719" y="2450017"/>
                </a:lnTo>
                <a:lnTo>
                  <a:pt x="2287255" y="2481063"/>
                </a:lnTo>
                <a:lnTo>
                  <a:pt x="2253374" y="2511679"/>
                </a:lnTo>
                <a:lnTo>
                  <a:pt x="2219079" y="2541861"/>
                </a:lnTo>
                <a:lnTo>
                  <a:pt x="2184377" y="2571605"/>
                </a:lnTo>
                <a:lnTo>
                  <a:pt x="2149270" y="2600906"/>
                </a:lnTo>
                <a:lnTo>
                  <a:pt x="2113764" y="2629758"/>
                </a:lnTo>
                <a:lnTo>
                  <a:pt x="2077863" y="2658159"/>
                </a:lnTo>
                <a:lnTo>
                  <a:pt x="2041573" y="2686104"/>
                </a:lnTo>
                <a:lnTo>
                  <a:pt x="2004896" y="2713587"/>
                </a:lnTo>
                <a:lnTo>
                  <a:pt x="1967839" y="2740605"/>
                </a:lnTo>
                <a:lnTo>
                  <a:pt x="1930406" y="2767153"/>
                </a:lnTo>
                <a:lnTo>
                  <a:pt x="1892600" y="2793227"/>
                </a:lnTo>
                <a:lnTo>
                  <a:pt x="1854428" y="2818821"/>
                </a:lnTo>
                <a:lnTo>
                  <a:pt x="1815893" y="2843933"/>
                </a:lnTo>
                <a:lnTo>
                  <a:pt x="1777000" y="2868556"/>
                </a:lnTo>
                <a:lnTo>
                  <a:pt x="1737753" y="2892687"/>
                </a:lnTo>
                <a:lnTo>
                  <a:pt x="1698158" y="2916321"/>
                </a:lnTo>
                <a:lnTo>
                  <a:pt x="1658219" y="2939454"/>
                </a:lnTo>
                <a:lnTo>
                  <a:pt x="1617940" y="2962081"/>
                </a:lnTo>
                <a:lnTo>
                  <a:pt x="1577325" y="2984198"/>
                </a:lnTo>
                <a:lnTo>
                  <a:pt x="1536381" y="3005800"/>
                </a:lnTo>
                <a:lnTo>
                  <a:pt x="1495110" y="3026883"/>
                </a:lnTo>
                <a:lnTo>
                  <a:pt x="1453518" y="3047442"/>
                </a:lnTo>
                <a:lnTo>
                  <a:pt x="1411610" y="3067473"/>
                </a:lnTo>
                <a:lnTo>
                  <a:pt x="1369389" y="3086971"/>
                </a:lnTo>
                <a:lnTo>
                  <a:pt x="1326861" y="3105932"/>
                </a:lnTo>
                <a:lnTo>
                  <a:pt x="1284030" y="3124352"/>
                </a:lnTo>
                <a:lnTo>
                  <a:pt x="1240901" y="3142225"/>
                </a:lnTo>
                <a:lnTo>
                  <a:pt x="1197478" y="3159548"/>
                </a:lnTo>
                <a:lnTo>
                  <a:pt x="1153765" y="3176316"/>
                </a:lnTo>
                <a:lnTo>
                  <a:pt x="1109768" y="3192524"/>
                </a:lnTo>
                <a:lnTo>
                  <a:pt x="1065491" y="3208168"/>
                </a:lnTo>
                <a:lnTo>
                  <a:pt x="1020939" y="3223244"/>
                </a:lnTo>
                <a:lnTo>
                  <a:pt x="976116" y="3237746"/>
                </a:lnTo>
                <a:lnTo>
                  <a:pt x="931026" y="3251672"/>
                </a:lnTo>
                <a:lnTo>
                  <a:pt x="885675" y="3265015"/>
                </a:lnTo>
                <a:lnTo>
                  <a:pt x="840067" y="3277772"/>
                </a:lnTo>
                <a:lnTo>
                  <a:pt x="794206" y="3289938"/>
                </a:lnTo>
                <a:lnTo>
                  <a:pt x="748098" y="3301508"/>
                </a:lnTo>
                <a:lnTo>
                  <a:pt x="701746" y="3312479"/>
                </a:lnTo>
                <a:lnTo>
                  <a:pt x="655156" y="3322845"/>
                </a:lnTo>
                <a:lnTo>
                  <a:pt x="608331" y="3332603"/>
                </a:lnTo>
                <a:lnTo>
                  <a:pt x="561277" y="3341747"/>
                </a:lnTo>
                <a:lnTo>
                  <a:pt x="513998" y="3350274"/>
                </a:lnTo>
                <a:lnTo>
                  <a:pt x="466498" y="3358178"/>
                </a:lnTo>
                <a:lnTo>
                  <a:pt x="418783" y="3365455"/>
                </a:lnTo>
                <a:lnTo>
                  <a:pt x="370857" y="3372101"/>
                </a:lnTo>
                <a:lnTo>
                  <a:pt x="322724" y="3378112"/>
                </a:lnTo>
                <a:lnTo>
                  <a:pt x="274389" y="3383482"/>
                </a:lnTo>
                <a:lnTo>
                  <a:pt x="225856" y="3388208"/>
                </a:lnTo>
                <a:lnTo>
                  <a:pt x="177131" y="3392285"/>
                </a:lnTo>
                <a:lnTo>
                  <a:pt x="128218" y="3395708"/>
                </a:lnTo>
                <a:lnTo>
                  <a:pt x="79121" y="3398473"/>
                </a:lnTo>
                <a:lnTo>
                  <a:pt x="0" y="3400425"/>
                </a:lnTo>
                <a:lnTo>
                  <a:pt x="3390900" y="3400425"/>
                </a:lnTo>
                <a:lnTo>
                  <a:pt x="3390773" y="0"/>
                </a:lnTo>
                <a:close/>
              </a:path>
            </a:pathLst>
          </a:custGeom>
          <a:solidFill>
            <a:srgbClr val="1F25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"/>
            <a:ext cx="9296400" cy="56550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6600" y="2514600"/>
            <a:ext cx="502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Creating</a:t>
            </a:r>
            <a:r>
              <a:rPr lang="en-GB" sz="2800" dirty="0" smtClean="0"/>
              <a:t> Security Groups</a:t>
            </a: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9144000" cy="5440680"/>
          </a:xfrm>
        </p:spPr>
        <p:txBody>
          <a:bodyPr>
            <a:normAutofit/>
          </a:bodyPr>
          <a:lstStyle/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IN" sz="2400" dirty="0">
                <a:solidFill>
                  <a:prstClr val="black"/>
                </a:solidFill>
                <a:latin typeface="Constantia"/>
              </a:rPr>
              <a:t>Download the spring application jar file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400" dirty="0" err="1">
                <a:solidFill>
                  <a:prstClr val="black"/>
                </a:solidFill>
                <a:latin typeface="Constantia"/>
              </a:rPr>
              <a:t>sudo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wget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https://raw.githubusercontent.com/gaurav157243/aws-project/master/springboot-backend/springboot-backend.jar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en-IN" sz="2400" dirty="0">
              <a:solidFill>
                <a:prstClr val="black"/>
              </a:solidFill>
              <a:latin typeface="Constantia"/>
            </a:endParaRP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IN" sz="2400" dirty="0">
                <a:solidFill>
                  <a:prstClr val="black"/>
                </a:solidFill>
                <a:latin typeface="Constantia"/>
              </a:rPr>
              <a:t>Start the application in background and redirect the output to a file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400" dirty="0" err="1">
                <a:solidFill>
                  <a:prstClr val="black"/>
                </a:solidFill>
                <a:latin typeface="Constantia"/>
              </a:rPr>
              <a:t>sudo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nohup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java -jar springboot-backend.jar &gt; /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tmp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/myapp.log 2&gt; /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tmp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/myapp.log &amp;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en-IN" sz="2400" dirty="0">
              <a:solidFill>
                <a:prstClr val="black"/>
              </a:solidFill>
              <a:latin typeface="Constantia"/>
            </a:endParaRP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IN" sz="2400" dirty="0">
                <a:solidFill>
                  <a:prstClr val="black"/>
                </a:solidFill>
                <a:latin typeface="Constantia"/>
              </a:rPr>
              <a:t>Install the 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agent using the following command: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400" dirty="0" err="1">
                <a:solidFill>
                  <a:prstClr val="black"/>
                </a:solidFill>
                <a:latin typeface="Constantia"/>
              </a:rPr>
              <a:t>sudo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yum install amazon-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-agent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460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762000"/>
            <a:ext cx="10439400" cy="5334000"/>
          </a:xfrm>
        </p:spPr>
        <p:txBody>
          <a:bodyPr>
            <a:normAutofit lnSpcReduction="10000"/>
          </a:bodyPr>
          <a:lstStyle/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IN" sz="2400" dirty="0">
                <a:solidFill>
                  <a:prstClr val="black"/>
                </a:solidFill>
                <a:latin typeface="Constantia"/>
              </a:rPr>
              <a:t>Configure the 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agent using the following command. Specify the location of the myapp.log (/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tmp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/myapp.log) file during configuration.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400" dirty="0" err="1">
                <a:solidFill>
                  <a:prstClr val="black"/>
                </a:solidFill>
                <a:latin typeface="Constantia"/>
              </a:rPr>
              <a:t>sudo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/opt/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aws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/amazon-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-agent/bin/amazon-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-agent-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config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-wizard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en-IN" sz="2400" dirty="0">
              <a:solidFill>
                <a:prstClr val="black"/>
              </a:solidFill>
              <a:latin typeface="Constantia"/>
            </a:endParaRP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IN" sz="2400" dirty="0">
                <a:solidFill>
                  <a:prstClr val="black"/>
                </a:solidFill>
                <a:latin typeface="Constantia"/>
              </a:rPr>
              <a:t>Starting the 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agent; use the 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config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file returned from the above command: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400" dirty="0" err="1">
                <a:solidFill>
                  <a:prstClr val="black"/>
                </a:solidFill>
                <a:latin typeface="Constantia"/>
              </a:rPr>
              <a:t>sudo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/opt/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aws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/amazon-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-agent/bin/amazon-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-agent-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ctl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-a fetch-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config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-m ec2 -s -c file:/opt/aws/amazon-cloudwatch-agent/bin/config.json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en-IN" sz="2400" dirty="0">
              <a:solidFill>
                <a:prstClr val="black"/>
              </a:solidFill>
              <a:latin typeface="Constantia"/>
            </a:endParaRPr>
          </a:p>
          <a:p>
            <a:pPr marL="0" lvl="0" indent="0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r>
              <a:rPr lang="en-IN" sz="2400" dirty="0">
                <a:solidFill>
                  <a:srgbClr val="00B050"/>
                </a:solidFill>
                <a:latin typeface="Constantia"/>
              </a:rPr>
              <a:t>Check status:</a:t>
            </a:r>
          </a:p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IN" sz="2400" dirty="0" err="1">
                <a:solidFill>
                  <a:prstClr val="black"/>
                </a:solidFill>
                <a:latin typeface="Constantia"/>
              </a:rPr>
              <a:t>sudo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/opt/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aws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/amazon-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-agent/bin/amazon-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-agent-</a:t>
            </a:r>
            <a:r>
              <a:rPr lang="en-IN" sz="2400" dirty="0" err="1">
                <a:solidFill>
                  <a:prstClr val="black"/>
                </a:solidFill>
                <a:latin typeface="Constantia"/>
              </a:rPr>
              <a:t>ctl</a:t>
            </a:r>
            <a:r>
              <a:rPr lang="en-IN" sz="2400" dirty="0">
                <a:solidFill>
                  <a:prstClr val="black"/>
                </a:solidFill>
                <a:latin typeface="Constantia"/>
              </a:rPr>
              <a:t> -m ec2 -a status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94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04800"/>
            <a:ext cx="9779001" cy="7620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/>
              <a:t>Create </a:t>
            </a:r>
            <a:r>
              <a:rPr lang="en-GB" dirty="0"/>
              <a:t>a IAM Role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91176"/>
            <a:ext cx="10549794" cy="5760000"/>
          </a:xfrm>
        </p:spPr>
      </p:pic>
    </p:spTree>
    <p:extLst>
      <p:ext uri="{BB962C8B-B14F-4D97-AF65-F5344CB8AC3E}">
        <p14:creationId xmlns:p14="http://schemas.microsoft.com/office/powerpoint/2010/main" val="224816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9626601" cy="13716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>
                <a:solidFill>
                  <a:srgbClr val="00B050"/>
                </a:solidFill>
              </a:rPr>
              <a:t>Install java</a:t>
            </a:r>
            <a:r>
              <a:rPr lang="en-IN" dirty="0"/>
              <a:t/>
            </a:r>
            <a:br>
              <a:rPr lang="en-IN" dirty="0"/>
            </a:br>
            <a:r>
              <a:rPr lang="en-IN" dirty="0" err="1"/>
              <a:t>sudo</a:t>
            </a:r>
            <a:r>
              <a:rPr lang="en-IN" dirty="0"/>
              <a:t> yum -y install java-1.8.0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94078"/>
            <a:ext cx="8875861" cy="51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3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896600" cy="990600"/>
          </a:xfrm>
        </p:spPr>
        <p:txBody>
          <a:bodyPr/>
          <a:lstStyle/>
          <a:p>
            <a:pPr marL="0" indent="0" algn="l">
              <a:buNone/>
            </a:pPr>
            <a:r>
              <a:rPr lang="en-GB" sz="4400" dirty="0"/>
              <a:t>Download the spring </a:t>
            </a:r>
            <a:r>
              <a:rPr lang="en-GB" sz="4400" dirty="0" smtClean="0"/>
              <a:t>application jar </a:t>
            </a:r>
            <a:r>
              <a:rPr lang="en-GB" sz="4400" dirty="0"/>
              <a:t>file</a:t>
            </a:r>
            <a:endParaRPr lang="en-IN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1219200"/>
            <a:ext cx="9604666" cy="5400000"/>
          </a:xfrm>
        </p:spPr>
      </p:pic>
    </p:spTree>
    <p:extLst>
      <p:ext uri="{BB962C8B-B14F-4D97-AF65-F5344CB8AC3E}">
        <p14:creationId xmlns:p14="http://schemas.microsoft.com/office/powerpoint/2010/main" val="312092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10668000" cy="13716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/>
              <a:t>Start the application in background and redirect the output to a file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92979"/>
            <a:ext cx="8964367" cy="5040000"/>
          </a:xfrm>
        </p:spPr>
      </p:pic>
    </p:spTree>
    <p:extLst>
      <p:ext uri="{BB962C8B-B14F-4D97-AF65-F5344CB8AC3E}">
        <p14:creationId xmlns:p14="http://schemas.microsoft.com/office/powerpoint/2010/main" val="29119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9855201" cy="5334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/>
              <a:t>Installing the </a:t>
            </a:r>
            <a:r>
              <a:rPr lang="en-GB" dirty="0" err="1" smtClean="0"/>
              <a:t>CloudWatch</a:t>
            </a:r>
            <a:r>
              <a:rPr lang="en-GB" dirty="0" smtClean="0"/>
              <a:t> Agent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1219200"/>
            <a:ext cx="9604673" cy="5400000"/>
          </a:xfrm>
        </p:spPr>
      </p:pic>
    </p:spTree>
    <p:extLst>
      <p:ext uri="{BB962C8B-B14F-4D97-AF65-F5344CB8AC3E}">
        <p14:creationId xmlns:p14="http://schemas.microsoft.com/office/powerpoint/2010/main" val="415200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10363199" cy="1371600"/>
          </a:xfrm>
        </p:spPr>
        <p:txBody>
          <a:bodyPr/>
          <a:lstStyle/>
          <a:p>
            <a:pPr marL="0" indent="0" algn="l">
              <a:buNone/>
            </a:pPr>
            <a:r>
              <a:rPr lang="en-GB" sz="4400" dirty="0"/>
              <a:t>Configure the </a:t>
            </a:r>
            <a:r>
              <a:rPr lang="en-GB" sz="4400" dirty="0" err="1"/>
              <a:t>cloudwatch</a:t>
            </a:r>
            <a:r>
              <a:rPr lang="en-GB" sz="4400" dirty="0"/>
              <a:t> agent using the following command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95400" y="2286000"/>
            <a:ext cx="8686800" cy="3276600"/>
          </a:xfrm>
        </p:spPr>
        <p:txBody>
          <a:bodyPr/>
          <a:lstStyle/>
          <a:p>
            <a:pPr marL="45720" indent="0">
              <a:buNone/>
            </a:pPr>
            <a:r>
              <a:rPr lang="en-IN" dirty="0" err="1"/>
              <a:t>sudo</a:t>
            </a:r>
            <a:r>
              <a:rPr lang="en-IN" dirty="0"/>
              <a:t> /opt/</a:t>
            </a:r>
            <a:r>
              <a:rPr lang="en-IN" dirty="0" err="1"/>
              <a:t>aws</a:t>
            </a:r>
            <a:r>
              <a:rPr lang="en-IN" dirty="0"/>
              <a:t>/amazon-</a:t>
            </a:r>
            <a:r>
              <a:rPr lang="en-IN" dirty="0" err="1"/>
              <a:t>cloudwatch</a:t>
            </a:r>
            <a:r>
              <a:rPr lang="en-IN" dirty="0"/>
              <a:t>-agent/bin/amazon-</a:t>
            </a:r>
            <a:r>
              <a:rPr lang="en-IN" dirty="0" err="1"/>
              <a:t>cloudwatch</a:t>
            </a:r>
            <a:r>
              <a:rPr lang="en-IN" dirty="0"/>
              <a:t>-agent-</a:t>
            </a:r>
            <a:r>
              <a:rPr lang="en-IN" dirty="0" err="1"/>
              <a:t>config</a:t>
            </a:r>
            <a:r>
              <a:rPr lang="en-IN" dirty="0"/>
              <a:t>-wizard</a:t>
            </a:r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272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62000"/>
            <a:ext cx="1070463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9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9626601" cy="10668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/>
              <a:t>Starting the </a:t>
            </a:r>
            <a:r>
              <a:rPr lang="en-IN" dirty="0" err="1"/>
              <a:t>cloudwatch</a:t>
            </a:r>
            <a:r>
              <a:rPr lang="en-IN" dirty="0"/>
              <a:t> agent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371600" y="2362200"/>
            <a:ext cx="9448800" cy="3429000"/>
          </a:xfrm>
        </p:spPr>
        <p:txBody>
          <a:bodyPr/>
          <a:lstStyle/>
          <a:p>
            <a:pPr marL="45720" indent="0">
              <a:buNone/>
            </a:pPr>
            <a:r>
              <a:rPr lang="en-IN" dirty="0" err="1"/>
              <a:t>sudo</a:t>
            </a:r>
            <a:r>
              <a:rPr lang="en-IN" dirty="0"/>
              <a:t> /opt/</a:t>
            </a:r>
            <a:r>
              <a:rPr lang="en-IN" dirty="0" err="1"/>
              <a:t>aws</a:t>
            </a:r>
            <a:r>
              <a:rPr lang="en-IN" dirty="0"/>
              <a:t>/amazon-</a:t>
            </a:r>
            <a:r>
              <a:rPr lang="en-IN" dirty="0" err="1"/>
              <a:t>cloudwatch</a:t>
            </a:r>
            <a:r>
              <a:rPr lang="en-IN" dirty="0"/>
              <a:t>-agent/bin/amazon-</a:t>
            </a:r>
            <a:r>
              <a:rPr lang="en-IN" dirty="0" err="1"/>
              <a:t>cloudwatch</a:t>
            </a:r>
            <a:r>
              <a:rPr lang="en-IN" dirty="0"/>
              <a:t>-agent-</a:t>
            </a:r>
            <a:r>
              <a:rPr lang="en-IN" dirty="0" err="1"/>
              <a:t>ctl</a:t>
            </a:r>
            <a:r>
              <a:rPr lang="en-IN" dirty="0"/>
              <a:t> -a fetch-</a:t>
            </a:r>
            <a:r>
              <a:rPr lang="en-IN" dirty="0" err="1"/>
              <a:t>config</a:t>
            </a:r>
            <a:r>
              <a:rPr lang="en-IN" dirty="0"/>
              <a:t> -m ec2 -s -c file:/</a:t>
            </a:r>
            <a:r>
              <a:rPr lang="en-IN" dirty="0" smtClean="0"/>
              <a:t>opt/aws/amazon-cloudwatch-agent/bin/config.json</a:t>
            </a:r>
          </a:p>
          <a:p>
            <a:pPr marL="45720" indent="0">
              <a:buNone/>
            </a:pPr>
            <a:endParaRPr lang="en-IN" dirty="0"/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86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9601" y="1649611"/>
            <a:ext cx="1828800" cy="22184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500"/>
              </a:lnSpc>
              <a:spcBef>
                <a:spcPts val="95"/>
              </a:spcBef>
            </a:pPr>
            <a:r>
              <a:rPr sz="3200" b="1" spc="-180" dirty="0">
                <a:latin typeface="Tahoma" pitchFamily="34" charset="0"/>
                <a:ea typeface="Tahoma" pitchFamily="34" charset="0"/>
                <a:cs typeface="Tahoma" pitchFamily="34" charset="0"/>
              </a:rPr>
              <a:t>L</a:t>
            </a:r>
            <a:r>
              <a:rPr sz="3200" b="1" spc="50" dirty="0"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sz="3200" b="1" spc="85" dirty="0">
                <a:latin typeface="Tahoma" pitchFamily="34" charset="0"/>
                <a:ea typeface="Tahoma" pitchFamily="34" charset="0"/>
                <a:cs typeface="Tahoma" pitchFamily="34" charset="0"/>
              </a:rPr>
              <a:t>g</a:t>
            </a:r>
            <a:r>
              <a:rPr sz="3200" b="1" spc="5" dirty="0"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sz="3200" b="1" spc="-60" dirty="0">
                <a:latin typeface="Tahoma" pitchFamily="34" charset="0"/>
                <a:ea typeface="Tahoma" pitchFamily="34" charset="0"/>
                <a:cs typeface="Tahoma" pitchFamily="34" charset="0"/>
              </a:rPr>
              <a:t>n</a:t>
            </a:r>
            <a:r>
              <a:rPr sz="3200" b="1" spc="-155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sz="3200" b="1" spc="-30" dirty="0">
                <a:latin typeface="Tahoma" pitchFamily="34" charset="0"/>
                <a:ea typeface="Tahoma" pitchFamily="34" charset="0"/>
                <a:cs typeface="Tahoma" pitchFamily="34" charset="0"/>
              </a:rPr>
              <a:t>t</a:t>
            </a:r>
            <a:r>
              <a:rPr sz="3200" b="1" spc="-40" dirty="0">
                <a:latin typeface="Tahoma" pitchFamily="34" charset="0"/>
                <a:ea typeface="Tahoma" pitchFamily="34" charset="0"/>
                <a:cs typeface="Tahoma" pitchFamily="34" charset="0"/>
              </a:rPr>
              <a:t>o</a:t>
            </a:r>
            <a:r>
              <a:rPr sz="3200" b="1" spc="-2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sz="3200" b="1" spc="-150" dirty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sz="3200" b="1" spc="45" dirty="0"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sz="3200" b="1" spc="-55" dirty="0"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  <a:r>
              <a:rPr sz="3200" b="1" spc="45" dirty="0"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  <a:r>
              <a:rPr sz="3200" b="1" spc="-110" dirty="0">
                <a:latin typeface="Tahoma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sz="3200" b="1" spc="-19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sz="3200" b="1" spc="75" dirty="0">
                <a:latin typeface="Tahoma" pitchFamily="34" charset="0"/>
                <a:ea typeface="Tahoma" pitchFamily="34" charset="0"/>
                <a:cs typeface="Tahoma" pitchFamily="34" charset="0"/>
              </a:rPr>
              <a:t>b</a:t>
            </a:r>
            <a:r>
              <a:rPr sz="3200" b="1" spc="-15" dirty="0">
                <a:latin typeface="Tahoma" pitchFamily="34" charset="0"/>
                <a:ea typeface="Tahoma" pitchFamily="34" charset="0"/>
                <a:cs typeface="Tahoma" pitchFamily="34" charset="0"/>
              </a:rPr>
              <a:t>y</a:t>
            </a:r>
            <a:r>
              <a:rPr sz="3200" b="1" spc="-145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sz="3200" b="1" spc="-105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</a:t>
            </a:r>
            <a:r>
              <a:rPr sz="3200" b="1" spc="-1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</a:t>
            </a:r>
            <a:r>
              <a:rPr sz="3200" b="1" spc="5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  <a:r>
              <a:rPr sz="3200" b="1" spc="-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n</a:t>
            </a:r>
            <a:r>
              <a:rPr sz="3200" b="1" spc="7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g</a:t>
            </a:r>
            <a:r>
              <a:rPr lang="en-GB" sz="3200" b="1" spc="7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GB" sz="3200" b="1" spc="-75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Gitbash</a:t>
            </a:r>
            <a:endParaRPr sz="3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70681"/>
            <a:ext cx="10058400" cy="565508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5638800" y="3962400"/>
            <a:ext cx="68580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10058400" cy="54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0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9626601" cy="8382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 smtClean="0"/>
              <a:t>Check </a:t>
            </a:r>
            <a:r>
              <a:rPr lang="en-IN" dirty="0"/>
              <a:t>status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143000"/>
            <a:ext cx="8534400" cy="4419600"/>
          </a:xfrm>
        </p:spPr>
        <p:txBody>
          <a:bodyPr/>
          <a:lstStyle/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 err="1">
                <a:solidFill>
                  <a:prstClr val="black"/>
                </a:solidFill>
                <a:latin typeface="Constantia"/>
              </a:rPr>
              <a:t>sudo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/opt/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aws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/amazon-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-agent/bin/amazon-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cloudwatch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-agent-</a:t>
            </a:r>
            <a:r>
              <a:rPr lang="en-GB" sz="2600" dirty="0" err="1">
                <a:solidFill>
                  <a:prstClr val="black"/>
                </a:solidFill>
                <a:latin typeface="Constantia"/>
              </a:rPr>
              <a:t>ctl</a:t>
            </a:r>
            <a:r>
              <a:rPr lang="en-GB" sz="2600" dirty="0">
                <a:solidFill>
                  <a:prstClr val="black"/>
                </a:solidFill>
                <a:latin typeface="Constantia"/>
              </a:rPr>
              <a:t> -m ec2 -a status</a:t>
            </a:r>
          </a:p>
          <a:p>
            <a:pPr marL="4572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09800"/>
            <a:ext cx="10058400" cy="44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9550401" cy="685800"/>
          </a:xfrm>
        </p:spPr>
        <p:txBody>
          <a:bodyPr/>
          <a:lstStyle/>
          <a:p>
            <a:pPr marL="0" indent="0" algn="l">
              <a:buNone/>
            </a:pPr>
            <a:r>
              <a:rPr lang="en-IN" dirty="0"/>
              <a:t>Check </a:t>
            </a:r>
            <a:r>
              <a:rPr lang="en-IN" dirty="0" err="1"/>
              <a:t>Cloudwatch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524000" y="1295400"/>
            <a:ext cx="9113134" cy="4800600"/>
          </a:xfrm>
        </p:spPr>
        <p:txBody>
          <a:bodyPr/>
          <a:lstStyle/>
          <a:p>
            <a:pPr marL="274320" lvl="0" indent="-274320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sz="2600" dirty="0">
                <a:solidFill>
                  <a:prstClr val="black"/>
                </a:solidFill>
                <a:latin typeface="Constantia"/>
              </a:rPr>
              <a:t> Log groups and search for myapp.log and you will see your applications log.</a:t>
            </a:r>
          </a:p>
          <a:p>
            <a:pPr marL="4572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92894"/>
            <a:ext cx="888453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81000"/>
            <a:ext cx="9398001" cy="8382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/>
              <a:t>Resources </a:t>
            </a:r>
            <a:r>
              <a:rPr lang="en-GB" dirty="0"/>
              <a:t>and References:</a:t>
            </a:r>
            <a:br>
              <a:rPr lang="en-GB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76400" y="1600200"/>
            <a:ext cx="8458200" cy="4267200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150000"/>
              </a:lnSpc>
            </a:pPr>
            <a:r>
              <a:rPr lang="en-IN" dirty="0"/>
              <a:t>AWS Documentation:</a:t>
            </a:r>
            <a:r>
              <a:rPr lang="en-IN" dirty="0">
                <a:hlinkClick r:id="rId2"/>
              </a:rPr>
              <a:t> </a:t>
            </a:r>
            <a:r>
              <a:rPr lang="en-IN" dirty="0" smtClean="0">
                <a:hlinkClick r:id="rId2"/>
              </a:rPr>
              <a:t>AWS Documentation</a:t>
            </a:r>
            <a:endParaRPr lang="en-IN" dirty="0" smtClean="0"/>
          </a:p>
          <a:p>
            <a:pPr fontAlgn="base">
              <a:lnSpc>
                <a:spcPct val="150000"/>
              </a:lnSpc>
            </a:pPr>
            <a:r>
              <a:rPr lang="en-IN" dirty="0" smtClean="0"/>
              <a:t>AWS </a:t>
            </a:r>
            <a:r>
              <a:rPr lang="en-IN" dirty="0"/>
              <a:t>IAM Documentation:</a:t>
            </a:r>
            <a:r>
              <a:rPr lang="en-IN" dirty="0">
                <a:hlinkClick r:id="rId3"/>
              </a:rPr>
              <a:t> IAM </a:t>
            </a:r>
            <a:r>
              <a:rPr lang="en-IN" dirty="0" smtClean="0">
                <a:hlinkClick r:id="rId3"/>
              </a:rPr>
              <a:t>Documentation</a:t>
            </a:r>
            <a:endParaRPr lang="en-IN" dirty="0"/>
          </a:p>
          <a:p>
            <a:pPr fontAlgn="base">
              <a:lnSpc>
                <a:spcPct val="150000"/>
              </a:lnSpc>
            </a:pPr>
            <a:r>
              <a:rPr lang="en-IN" dirty="0"/>
              <a:t>AWS EC2 Documentation:</a:t>
            </a:r>
            <a:r>
              <a:rPr lang="en-IN" dirty="0">
                <a:hlinkClick r:id="rId4"/>
              </a:rPr>
              <a:t> EC2 </a:t>
            </a:r>
            <a:r>
              <a:rPr lang="en-IN" dirty="0" smtClean="0">
                <a:hlinkClick r:id="rId4"/>
              </a:rPr>
              <a:t>Documentation</a:t>
            </a:r>
            <a:endParaRPr lang="en-IN" dirty="0"/>
          </a:p>
          <a:p>
            <a:pPr fontAlgn="base">
              <a:lnSpc>
                <a:spcPct val="150000"/>
              </a:lnSpc>
            </a:pPr>
            <a:r>
              <a:rPr lang="en-IN" dirty="0"/>
              <a:t>AWS RDS Documentation:</a:t>
            </a:r>
            <a:r>
              <a:rPr lang="en-IN" dirty="0">
                <a:hlinkClick r:id="rId5"/>
              </a:rPr>
              <a:t> RDS </a:t>
            </a:r>
            <a:r>
              <a:rPr lang="en-IN" dirty="0" smtClean="0">
                <a:hlinkClick r:id="rId5"/>
              </a:rPr>
              <a:t>Documentation</a:t>
            </a:r>
            <a:endParaRPr lang="en-IN" dirty="0"/>
          </a:p>
          <a:p>
            <a:pPr fontAlgn="base">
              <a:lnSpc>
                <a:spcPct val="150000"/>
              </a:lnSpc>
            </a:pPr>
            <a:r>
              <a:rPr lang="en-IN" dirty="0"/>
              <a:t>AWS Elastic Load Balancing Documentation:</a:t>
            </a:r>
            <a:r>
              <a:rPr lang="en-IN" dirty="0">
                <a:hlinkClick r:id="rId6"/>
              </a:rPr>
              <a:t> ELB </a:t>
            </a:r>
            <a:r>
              <a:rPr lang="en-IN" dirty="0" smtClean="0">
                <a:hlinkClick r:id="rId6"/>
              </a:rPr>
              <a:t>Documentation</a:t>
            </a:r>
            <a:endParaRPr lang="en-IN" dirty="0"/>
          </a:p>
          <a:p>
            <a:pPr fontAlgn="base">
              <a:lnSpc>
                <a:spcPct val="150000"/>
              </a:lnSpc>
            </a:pPr>
            <a:r>
              <a:rPr lang="en-IN" dirty="0"/>
              <a:t>AWS Auto Scaling Documentation:</a:t>
            </a:r>
            <a:r>
              <a:rPr lang="en-IN" dirty="0">
                <a:hlinkClick r:id="rId7"/>
              </a:rPr>
              <a:t> Auto Scaling </a:t>
            </a:r>
            <a:r>
              <a:rPr lang="en-IN" dirty="0" smtClean="0">
                <a:hlinkClick r:id="rId7"/>
              </a:rPr>
              <a:t>Documentation</a:t>
            </a:r>
            <a:endParaRPr lang="en-IN" dirty="0"/>
          </a:p>
          <a:p>
            <a:pPr fontAlgn="base">
              <a:lnSpc>
                <a:spcPct val="150000"/>
              </a:lnSpc>
            </a:pPr>
            <a:r>
              <a:rPr lang="en-IN" dirty="0" smtClean="0"/>
              <a:t>AWS </a:t>
            </a:r>
            <a:r>
              <a:rPr lang="en-IN" dirty="0"/>
              <a:t>Security Best </a:t>
            </a:r>
            <a:r>
              <a:rPr lang="en-IN" dirty="0" smtClean="0"/>
              <a:t>Practices:</a:t>
            </a:r>
            <a:r>
              <a:rPr lang="en-IN" dirty="0" smtClean="0">
                <a:hlinkClick r:id="rId8"/>
              </a:rPr>
              <a:t> Security </a:t>
            </a:r>
            <a:r>
              <a:rPr lang="en-IN" dirty="0">
                <a:hlinkClick r:id="rId8"/>
              </a:rPr>
              <a:t>Best Practices</a:t>
            </a:r>
            <a:endParaRPr lang="en-IN" dirty="0"/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3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1676400" y="838200"/>
            <a:ext cx="7086600" cy="914400"/>
          </a:xfrm>
        </p:spPr>
        <p:txBody>
          <a:bodyPr/>
          <a:lstStyle/>
          <a:p>
            <a:pPr marL="0" indent="0" algn="l">
              <a:buNone/>
            </a:pPr>
            <a:r>
              <a:rPr lang="en-GB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76400" y="1981200"/>
            <a:ext cx="8382000" cy="4114800"/>
          </a:xfrm>
        </p:spPr>
        <p:txBody>
          <a:bodyPr>
            <a:normAutofit/>
          </a:bodyPr>
          <a:lstStyle/>
          <a:p>
            <a:pPr marL="274320" lvl="0" indent="-274320" algn="just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en-GB" dirty="0" smtClean="0"/>
              <a:t>Deploying </a:t>
            </a:r>
            <a:r>
              <a:rPr lang="en-GB" dirty="0"/>
              <a:t>a scalable web application on AWS ensures high availability, performance, and security by using various AWS services. Proper design, resource provisioning, security implementation, and continuous monitoring enable a robust and efficient deployment, providing a reliable and seamless user experience.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25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00200"/>
            <a:ext cx="7281862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6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9600" y="2971800"/>
            <a:ext cx="2057401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505" dirty="0">
                <a:latin typeface="Tahoma"/>
                <a:cs typeface="Tahoma"/>
              </a:rPr>
              <a:t>I</a:t>
            </a:r>
            <a:r>
              <a:rPr sz="3200" b="1" spc="-100" dirty="0">
                <a:latin typeface="Tahoma"/>
                <a:cs typeface="Tahoma"/>
              </a:rPr>
              <a:t>n</a:t>
            </a:r>
            <a:r>
              <a:rPr sz="3200" b="1" spc="-150" dirty="0">
                <a:latin typeface="Tahoma"/>
                <a:cs typeface="Tahoma"/>
              </a:rPr>
              <a:t>s</a:t>
            </a:r>
            <a:r>
              <a:rPr sz="3200" b="1" spc="-95" dirty="0">
                <a:latin typeface="Tahoma"/>
                <a:cs typeface="Tahoma"/>
              </a:rPr>
              <a:t>t</a:t>
            </a:r>
            <a:r>
              <a:rPr sz="3200" b="1" spc="-160" dirty="0">
                <a:latin typeface="Tahoma"/>
                <a:cs typeface="Tahoma"/>
              </a:rPr>
              <a:t>a</a:t>
            </a:r>
            <a:r>
              <a:rPr sz="3200" b="1" spc="5" dirty="0">
                <a:latin typeface="Tahoma"/>
                <a:cs typeface="Tahoma"/>
              </a:rPr>
              <a:t>lli</a:t>
            </a:r>
            <a:r>
              <a:rPr sz="3200" b="1" spc="-100" dirty="0">
                <a:latin typeface="Tahoma"/>
                <a:cs typeface="Tahoma"/>
              </a:rPr>
              <a:t>n</a:t>
            </a:r>
            <a:r>
              <a:rPr sz="3200" b="1" spc="110" dirty="0">
                <a:latin typeface="Tahoma"/>
                <a:cs typeface="Tahoma"/>
              </a:rPr>
              <a:t>g</a:t>
            </a:r>
            <a:r>
              <a:rPr sz="3200" b="1" spc="-210" dirty="0">
                <a:latin typeface="Tahoma"/>
                <a:cs typeface="Tahoma"/>
              </a:rPr>
              <a:t> </a:t>
            </a:r>
            <a:r>
              <a:rPr sz="3200" b="1" spc="25" dirty="0">
                <a:latin typeface="Tahoma"/>
                <a:cs typeface="Tahoma"/>
              </a:rPr>
              <a:t>H</a:t>
            </a:r>
            <a:r>
              <a:rPr sz="3200" b="1" spc="-75" dirty="0">
                <a:latin typeface="Tahoma"/>
                <a:cs typeface="Tahoma"/>
              </a:rPr>
              <a:t>TT</a:t>
            </a:r>
            <a:r>
              <a:rPr sz="3200" b="1" spc="-45" dirty="0">
                <a:latin typeface="Tahoma"/>
                <a:cs typeface="Tahoma"/>
              </a:rPr>
              <a:t>P</a:t>
            </a:r>
            <a:r>
              <a:rPr sz="3200" b="1" spc="75" dirty="0">
                <a:latin typeface="Tahoma"/>
                <a:cs typeface="Tahoma"/>
              </a:rPr>
              <a:t>D</a:t>
            </a:r>
            <a:endParaRPr sz="3200" dirty="0">
              <a:latin typeface="Tahoma"/>
              <a:cs typeface="Tahom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09600"/>
            <a:ext cx="8730018" cy="56155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631140" y="1529687"/>
            <a:ext cx="5334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400549" y="1504950"/>
            <a:ext cx="7791451" cy="5353050"/>
            <a:chOff x="4400550" y="1504950"/>
            <a:chExt cx="7791450" cy="5353050"/>
          </a:xfrm>
        </p:grpSpPr>
        <p:sp>
          <p:nvSpPr>
            <p:cNvPr id="4" name="object 4"/>
            <p:cNvSpPr/>
            <p:nvPr/>
          </p:nvSpPr>
          <p:spPr>
            <a:xfrm>
              <a:off x="8801100" y="3457575"/>
              <a:ext cx="3390900" cy="3400425"/>
            </a:xfrm>
            <a:custGeom>
              <a:avLst/>
              <a:gdLst/>
              <a:ahLst/>
              <a:cxnLst/>
              <a:rect l="l" t="t" r="r" b="b"/>
              <a:pathLst>
                <a:path w="3390900" h="3400425">
                  <a:moveTo>
                    <a:pt x="3390773" y="0"/>
                  </a:moveTo>
                  <a:lnTo>
                    <a:pt x="3386581" y="163956"/>
                  </a:lnTo>
                  <a:lnTo>
                    <a:pt x="3383827" y="211913"/>
                  </a:lnTo>
                  <a:lnTo>
                    <a:pt x="3380399" y="259691"/>
                  </a:lnTo>
                  <a:lnTo>
                    <a:pt x="3376300" y="307285"/>
                  </a:lnTo>
                  <a:lnTo>
                    <a:pt x="3371536" y="354692"/>
                  </a:lnTo>
                  <a:lnTo>
                    <a:pt x="3366111" y="401907"/>
                  </a:lnTo>
                  <a:lnTo>
                    <a:pt x="3360030" y="448924"/>
                  </a:lnTo>
                  <a:lnTo>
                    <a:pt x="3353298" y="495741"/>
                  </a:lnTo>
                  <a:lnTo>
                    <a:pt x="3345918" y="542352"/>
                  </a:lnTo>
                  <a:lnTo>
                    <a:pt x="3337896" y="588753"/>
                  </a:lnTo>
                  <a:lnTo>
                    <a:pt x="3329236" y="634939"/>
                  </a:lnTo>
                  <a:lnTo>
                    <a:pt x="3319943" y="680906"/>
                  </a:lnTo>
                  <a:lnTo>
                    <a:pt x="3310021" y="726650"/>
                  </a:lnTo>
                  <a:lnTo>
                    <a:pt x="3299475" y="772165"/>
                  </a:lnTo>
                  <a:lnTo>
                    <a:pt x="3288310" y="817448"/>
                  </a:lnTo>
                  <a:lnTo>
                    <a:pt x="3276529" y="862494"/>
                  </a:lnTo>
                  <a:lnTo>
                    <a:pt x="3264139" y="907298"/>
                  </a:lnTo>
                  <a:lnTo>
                    <a:pt x="3251142" y="951856"/>
                  </a:lnTo>
                  <a:lnTo>
                    <a:pt x="3237545" y="996164"/>
                  </a:lnTo>
                  <a:lnTo>
                    <a:pt x="3223351" y="1040217"/>
                  </a:lnTo>
                  <a:lnTo>
                    <a:pt x="3208565" y="1084011"/>
                  </a:lnTo>
                  <a:lnTo>
                    <a:pt x="3193191" y="1127541"/>
                  </a:lnTo>
                  <a:lnTo>
                    <a:pt x="3177235" y="1170802"/>
                  </a:lnTo>
                  <a:lnTo>
                    <a:pt x="3160701" y="1213790"/>
                  </a:lnTo>
                  <a:lnTo>
                    <a:pt x="3143593" y="1256501"/>
                  </a:lnTo>
                  <a:lnTo>
                    <a:pt x="3125916" y="1298931"/>
                  </a:lnTo>
                  <a:lnTo>
                    <a:pt x="3107674" y="1341074"/>
                  </a:lnTo>
                  <a:lnTo>
                    <a:pt x="3088873" y="1382926"/>
                  </a:lnTo>
                  <a:lnTo>
                    <a:pt x="3069516" y="1424483"/>
                  </a:lnTo>
                  <a:lnTo>
                    <a:pt x="3049609" y="1465740"/>
                  </a:lnTo>
                  <a:lnTo>
                    <a:pt x="3029155" y="1506693"/>
                  </a:lnTo>
                  <a:lnTo>
                    <a:pt x="3008160" y="1547337"/>
                  </a:lnTo>
                  <a:lnTo>
                    <a:pt x="2986629" y="1587668"/>
                  </a:lnTo>
                  <a:lnTo>
                    <a:pt x="2964564" y="1627682"/>
                  </a:lnTo>
                  <a:lnTo>
                    <a:pt x="2941973" y="1667373"/>
                  </a:lnTo>
                  <a:lnTo>
                    <a:pt x="2918858" y="1706738"/>
                  </a:lnTo>
                  <a:lnTo>
                    <a:pt x="2895224" y="1745772"/>
                  </a:lnTo>
                  <a:lnTo>
                    <a:pt x="2871076" y="1784470"/>
                  </a:lnTo>
                  <a:lnTo>
                    <a:pt x="2846419" y="1822828"/>
                  </a:lnTo>
                  <a:lnTo>
                    <a:pt x="2821258" y="1860841"/>
                  </a:lnTo>
                  <a:lnTo>
                    <a:pt x="2795596" y="1898506"/>
                  </a:lnTo>
                  <a:lnTo>
                    <a:pt x="2769438" y="1935817"/>
                  </a:lnTo>
                  <a:lnTo>
                    <a:pt x="2742789" y="1972770"/>
                  </a:lnTo>
                  <a:lnTo>
                    <a:pt x="2715654" y="2009360"/>
                  </a:lnTo>
                  <a:lnTo>
                    <a:pt x="2688037" y="2045584"/>
                  </a:lnTo>
                  <a:lnTo>
                    <a:pt x="2659943" y="2081436"/>
                  </a:lnTo>
                  <a:lnTo>
                    <a:pt x="2631376" y="2116913"/>
                  </a:lnTo>
                  <a:lnTo>
                    <a:pt x="2602341" y="2152009"/>
                  </a:lnTo>
                  <a:lnTo>
                    <a:pt x="2572843" y="2186720"/>
                  </a:lnTo>
                  <a:lnTo>
                    <a:pt x="2542885" y="2221042"/>
                  </a:lnTo>
                  <a:lnTo>
                    <a:pt x="2512473" y="2254970"/>
                  </a:lnTo>
                  <a:lnTo>
                    <a:pt x="2481612" y="2288499"/>
                  </a:lnTo>
                  <a:lnTo>
                    <a:pt x="2450305" y="2321626"/>
                  </a:lnTo>
                  <a:lnTo>
                    <a:pt x="2418558" y="2354346"/>
                  </a:lnTo>
                  <a:lnTo>
                    <a:pt x="2386375" y="2386654"/>
                  </a:lnTo>
                  <a:lnTo>
                    <a:pt x="2353760" y="2418546"/>
                  </a:lnTo>
                  <a:lnTo>
                    <a:pt x="2320719" y="2450017"/>
                  </a:lnTo>
                  <a:lnTo>
                    <a:pt x="2287255" y="2481063"/>
                  </a:lnTo>
                  <a:lnTo>
                    <a:pt x="2253374" y="2511679"/>
                  </a:lnTo>
                  <a:lnTo>
                    <a:pt x="2219079" y="2541861"/>
                  </a:lnTo>
                  <a:lnTo>
                    <a:pt x="2184377" y="2571605"/>
                  </a:lnTo>
                  <a:lnTo>
                    <a:pt x="2149270" y="2600906"/>
                  </a:lnTo>
                  <a:lnTo>
                    <a:pt x="2113764" y="2629758"/>
                  </a:lnTo>
                  <a:lnTo>
                    <a:pt x="2077863" y="2658159"/>
                  </a:lnTo>
                  <a:lnTo>
                    <a:pt x="2041573" y="2686104"/>
                  </a:lnTo>
                  <a:lnTo>
                    <a:pt x="2004896" y="2713587"/>
                  </a:lnTo>
                  <a:lnTo>
                    <a:pt x="1967839" y="2740605"/>
                  </a:lnTo>
                  <a:lnTo>
                    <a:pt x="1930406" y="2767153"/>
                  </a:lnTo>
                  <a:lnTo>
                    <a:pt x="1892600" y="2793227"/>
                  </a:lnTo>
                  <a:lnTo>
                    <a:pt x="1854428" y="2818821"/>
                  </a:lnTo>
                  <a:lnTo>
                    <a:pt x="1815893" y="2843933"/>
                  </a:lnTo>
                  <a:lnTo>
                    <a:pt x="1777000" y="2868556"/>
                  </a:lnTo>
                  <a:lnTo>
                    <a:pt x="1737753" y="2892687"/>
                  </a:lnTo>
                  <a:lnTo>
                    <a:pt x="1698158" y="2916321"/>
                  </a:lnTo>
                  <a:lnTo>
                    <a:pt x="1658219" y="2939454"/>
                  </a:lnTo>
                  <a:lnTo>
                    <a:pt x="1617940" y="2962081"/>
                  </a:lnTo>
                  <a:lnTo>
                    <a:pt x="1577325" y="2984198"/>
                  </a:lnTo>
                  <a:lnTo>
                    <a:pt x="1536381" y="3005800"/>
                  </a:lnTo>
                  <a:lnTo>
                    <a:pt x="1495110" y="3026883"/>
                  </a:lnTo>
                  <a:lnTo>
                    <a:pt x="1453518" y="3047442"/>
                  </a:lnTo>
                  <a:lnTo>
                    <a:pt x="1411610" y="3067473"/>
                  </a:lnTo>
                  <a:lnTo>
                    <a:pt x="1369389" y="3086971"/>
                  </a:lnTo>
                  <a:lnTo>
                    <a:pt x="1326861" y="3105932"/>
                  </a:lnTo>
                  <a:lnTo>
                    <a:pt x="1284030" y="3124352"/>
                  </a:lnTo>
                  <a:lnTo>
                    <a:pt x="1240901" y="3142225"/>
                  </a:lnTo>
                  <a:lnTo>
                    <a:pt x="1197478" y="3159548"/>
                  </a:lnTo>
                  <a:lnTo>
                    <a:pt x="1153765" y="3176316"/>
                  </a:lnTo>
                  <a:lnTo>
                    <a:pt x="1109768" y="3192524"/>
                  </a:lnTo>
                  <a:lnTo>
                    <a:pt x="1065491" y="3208168"/>
                  </a:lnTo>
                  <a:lnTo>
                    <a:pt x="1020939" y="3223244"/>
                  </a:lnTo>
                  <a:lnTo>
                    <a:pt x="976116" y="3237746"/>
                  </a:lnTo>
                  <a:lnTo>
                    <a:pt x="931026" y="3251672"/>
                  </a:lnTo>
                  <a:lnTo>
                    <a:pt x="885675" y="3265015"/>
                  </a:lnTo>
                  <a:lnTo>
                    <a:pt x="840067" y="3277772"/>
                  </a:lnTo>
                  <a:lnTo>
                    <a:pt x="794206" y="3289938"/>
                  </a:lnTo>
                  <a:lnTo>
                    <a:pt x="748098" y="3301508"/>
                  </a:lnTo>
                  <a:lnTo>
                    <a:pt x="701746" y="3312479"/>
                  </a:lnTo>
                  <a:lnTo>
                    <a:pt x="655156" y="3322845"/>
                  </a:lnTo>
                  <a:lnTo>
                    <a:pt x="608331" y="3332603"/>
                  </a:lnTo>
                  <a:lnTo>
                    <a:pt x="561277" y="3341747"/>
                  </a:lnTo>
                  <a:lnTo>
                    <a:pt x="513998" y="3350274"/>
                  </a:lnTo>
                  <a:lnTo>
                    <a:pt x="466498" y="3358178"/>
                  </a:lnTo>
                  <a:lnTo>
                    <a:pt x="418783" y="3365455"/>
                  </a:lnTo>
                  <a:lnTo>
                    <a:pt x="370857" y="3372101"/>
                  </a:lnTo>
                  <a:lnTo>
                    <a:pt x="322724" y="3378112"/>
                  </a:lnTo>
                  <a:lnTo>
                    <a:pt x="274389" y="3383482"/>
                  </a:lnTo>
                  <a:lnTo>
                    <a:pt x="225856" y="3388208"/>
                  </a:lnTo>
                  <a:lnTo>
                    <a:pt x="177131" y="3392285"/>
                  </a:lnTo>
                  <a:lnTo>
                    <a:pt x="128218" y="3395708"/>
                  </a:lnTo>
                  <a:lnTo>
                    <a:pt x="79121" y="3398473"/>
                  </a:lnTo>
                  <a:lnTo>
                    <a:pt x="0" y="3400425"/>
                  </a:lnTo>
                  <a:lnTo>
                    <a:pt x="3390900" y="3400425"/>
                  </a:lnTo>
                  <a:lnTo>
                    <a:pt x="3390773" y="0"/>
                  </a:lnTo>
                  <a:close/>
                </a:path>
              </a:pathLst>
            </a:custGeom>
            <a:solidFill>
              <a:srgbClr val="399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0550" y="1504950"/>
              <a:ext cx="6734175" cy="379095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09600"/>
            <a:ext cx="8686800" cy="5274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320" y="1905000"/>
            <a:ext cx="3471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Creating a Web application</a:t>
            </a:r>
            <a:endParaRPr lang="en-IN" sz="3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9556</TotalTime>
  <Words>1439</Words>
  <Application>Microsoft Office PowerPoint</Application>
  <PresentationFormat>Custom</PresentationFormat>
  <Paragraphs>233</Paragraphs>
  <Slides>75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Slipstream</vt:lpstr>
      <vt:lpstr>PowerPoint Presentation</vt:lpstr>
      <vt:lpstr>CONTENTS</vt:lpstr>
      <vt:lpstr>INTRODUCTION</vt:lpstr>
      <vt:lpstr>System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Created IAM User</vt:lpstr>
      <vt:lpstr>Creating MySQL Database</vt:lpstr>
      <vt:lpstr>MySQL Database</vt:lpstr>
      <vt:lpstr>Creating an S3 Bucket  </vt:lpstr>
      <vt:lpstr>Bucket Settings</vt:lpstr>
      <vt:lpstr>Bucket policy</vt:lpstr>
      <vt:lpstr>Bucket Configuration</vt:lpstr>
      <vt:lpstr>Configure the S3 Bucket for Static Website Hosting  </vt:lpstr>
      <vt:lpstr>Static website hosting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Autoscaling Group </vt:lpstr>
      <vt:lpstr>PowerPoint Presentation</vt:lpstr>
      <vt:lpstr>Create launch template</vt:lpstr>
      <vt:lpstr>Creating Load Balancer</vt:lpstr>
      <vt:lpstr> Creating Load Balancer</vt:lpstr>
      <vt:lpstr>Logging and Monitoring</vt:lpstr>
      <vt:lpstr>AWS services such as CloudWatch to automate scalability and elasticity</vt:lpstr>
      <vt:lpstr>Define Auto Scaling Policies</vt:lpstr>
      <vt:lpstr>Cloud Watch metrics</vt:lpstr>
      <vt:lpstr>Graph Showing CPU Utilization </vt:lpstr>
      <vt:lpstr>Testing and Validation:</vt:lpstr>
      <vt:lpstr>Comprehensive testing strategy</vt:lpstr>
      <vt:lpstr>Tool used for performance testing</vt:lpstr>
      <vt:lpstr>Installing jmeter tool</vt:lpstr>
      <vt:lpstr>1.Check if Java Is Installed</vt:lpstr>
      <vt:lpstr>2.Download Jmeter</vt:lpstr>
      <vt:lpstr>3. Install JMeter </vt:lpstr>
      <vt:lpstr>JMeter.batch file</vt:lpstr>
      <vt:lpstr>4. Create the First test plan</vt:lpstr>
      <vt:lpstr>PowerPoint Presentation</vt:lpstr>
      <vt:lpstr>PowerPoint Presentation</vt:lpstr>
      <vt:lpstr>Add an HTTP Request</vt:lpstr>
      <vt:lpstr>PowerPoint Presentation</vt:lpstr>
      <vt:lpstr>PowerPoint Presentation</vt:lpstr>
      <vt:lpstr>PowerPoint Presentation</vt:lpstr>
      <vt:lpstr>Add Listeners </vt:lpstr>
      <vt:lpstr>PowerPoint Presentation</vt:lpstr>
      <vt:lpstr>PowerPoint Presentation</vt:lpstr>
      <vt:lpstr>View results in tree</vt:lpstr>
      <vt:lpstr>View results in table</vt:lpstr>
      <vt:lpstr>CloudWatch for Monitoring and Logging</vt:lpstr>
      <vt:lpstr>PowerPoint Presentation</vt:lpstr>
      <vt:lpstr>PowerPoint Presentation</vt:lpstr>
      <vt:lpstr>Create a IAM Role</vt:lpstr>
      <vt:lpstr>Install java sudo yum -y install java-1.8.0</vt:lpstr>
      <vt:lpstr>Download the spring application jar file</vt:lpstr>
      <vt:lpstr>Start the application in background and redirect the output to a file</vt:lpstr>
      <vt:lpstr>Installing the CloudWatch Agent </vt:lpstr>
      <vt:lpstr>Configure the cloudwatch agent using the following command</vt:lpstr>
      <vt:lpstr>PowerPoint Presentation</vt:lpstr>
      <vt:lpstr>Starting the cloudwatch agent</vt:lpstr>
      <vt:lpstr>PowerPoint Presentation</vt:lpstr>
      <vt:lpstr>Check status</vt:lpstr>
      <vt:lpstr>Check Cloudwatch</vt:lpstr>
      <vt:lpstr>Resources and References: 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</dc:creator>
  <cp:lastModifiedBy>Anil</cp:lastModifiedBy>
  <cp:revision>49</cp:revision>
  <dcterms:created xsi:type="dcterms:W3CDTF">2024-07-01T09:16:30Z</dcterms:created>
  <dcterms:modified xsi:type="dcterms:W3CDTF">2024-07-13T19:40:39Z</dcterms:modified>
</cp:coreProperties>
</file>